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90" r:id="rId2"/>
  </p:sldMasterIdLst>
  <p:notesMasterIdLst>
    <p:notesMasterId r:id="rId20"/>
  </p:notesMasterIdLst>
  <p:handoutMasterIdLst>
    <p:handoutMasterId r:id="rId21"/>
  </p:handoutMasterIdLst>
  <p:sldIdLst>
    <p:sldId id="351" r:id="rId3"/>
    <p:sldId id="276" r:id="rId4"/>
    <p:sldId id="350" r:id="rId5"/>
    <p:sldId id="352" r:id="rId6"/>
    <p:sldId id="357" r:id="rId7"/>
    <p:sldId id="354" r:id="rId8"/>
    <p:sldId id="358" r:id="rId9"/>
    <p:sldId id="361" r:id="rId10"/>
    <p:sldId id="360" r:id="rId11"/>
    <p:sldId id="362" r:id="rId12"/>
    <p:sldId id="363" r:id="rId13"/>
    <p:sldId id="364" r:id="rId14"/>
    <p:sldId id="367" r:id="rId15"/>
    <p:sldId id="368" r:id="rId16"/>
    <p:sldId id="369" r:id="rId17"/>
    <p:sldId id="365" r:id="rId18"/>
    <p:sldId id="366" r:id="rId1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Master 1" id="{84F78FB4-A8E8-48DB-B4A7-E63D1BCD5003}">
          <p14:sldIdLst>
            <p14:sldId id="351"/>
            <p14:sldId id="276"/>
            <p14:sldId id="350"/>
            <p14:sldId id="352"/>
            <p14:sldId id="357"/>
            <p14:sldId id="354"/>
            <p14:sldId id="358"/>
            <p14:sldId id="361"/>
            <p14:sldId id="360"/>
            <p14:sldId id="362"/>
            <p14:sldId id="363"/>
            <p14:sldId id="364"/>
            <p14:sldId id="367"/>
            <p14:sldId id="368"/>
            <p14:sldId id="369"/>
            <p14:sldId id="365"/>
            <p14:sldId id="36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626"/>
    <a:srgbClr val="EEEDED"/>
    <a:srgbClr val="E0E0E0"/>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7" autoAdjust="0"/>
    <p:restoredTop sz="87823"/>
  </p:normalViewPr>
  <p:slideViewPr>
    <p:cSldViewPr snapToGrid="0" snapToObjects="1">
      <p:cViewPr varScale="1">
        <p:scale>
          <a:sx n="112" d="100"/>
          <a:sy n="112" d="100"/>
        </p:scale>
        <p:origin x="2600"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534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10/26/22</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10/26/22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2400" kern="1200">
        <a:solidFill>
          <a:schemeClr val="tx1"/>
        </a:solidFill>
        <a:latin typeface="+mn-lt"/>
        <a:ea typeface="+mn-ea"/>
        <a:cs typeface="+mn-cs"/>
      </a:defRPr>
    </a:lvl1pPr>
    <a:lvl2pPr marL="457200" algn="l" defTabSz="914400" rtl="0" eaLnBrk="1" latinLnBrk="0" hangingPunct="1">
      <a:defRPr sz="2400" kern="1200">
        <a:solidFill>
          <a:schemeClr val="tx1"/>
        </a:solidFill>
        <a:latin typeface="+mn-lt"/>
        <a:ea typeface="+mn-ea"/>
        <a:cs typeface="+mn-cs"/>
      </a:defRPr>
    </a:lvl2pPr>
    <a:lvl3pPr marL="914400" algn="l" defTabSz="914400" rtl="0" eaLnBrk="1" latinLnBrk="0" hangingPunct="1">
      <a:defRPr sz="2400" kern="1200">
        <a:solidFill>
          <a:schemeClr val="tx1"/>
        </a:solidFill>
        <a:latin typeface="+mn-lt"/>
        <a:ea typeface="+mn-ea"/>
        <a:cs typeface="+mn-cs"/>
      </a:defRPr>
    </a:lvl3pPr>
    <a:lvl4pPr marL="1371600" algn="l" defTabSz="914400" rtl="0" eaLnBrk="1" latinLnBrk="0" hangingPunct="1">
      <a:defRPr sz="2400" kern="1200">
        <a:solidFill>
          <a:schemeClr val="tx1"/>
        </a:solidFill>
        <a:latin typeface="+mn-lt"/>
        <a:ea typeface="+mn-ea"/>
        <a:cs typeface="+mn-cs"/>
      </a:defRPr>
    </a:lvl4pPr>
    <a:lvl5pPr marL="1828800" algn="l" defTabSz="914400" rtl="0" eaLnBrk="1" latinLnBrk="0" hangingPunct="1">
      <a:defRPr sz="2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professors, doctors and audiences. I’m Kevin. In today’s presentation, I’m </a:t>
            </a:r>
            <a:r>
              <a:rPr lang="en-US" dirty="0" err="1"/>
              <a:t>gonna</a:t>
            </a:r>
            <a:r>
              <a:rPr lang="en-US" dirty="0"/>
              <a:t> talk about partial label continual learning.</a:t>
            </a:r>
          </a:p>
          <a:p>
            <a:endParaRPr lang="en-US" dirty="0"/>
          </a:p>
        </p:txBody>
      </p:sp>
      <p:sp>
        <p:nvSpPr>
          <p:cNvPr id="4" name="Slide Number Placeholder 3"/>
          <p:cNvSpPr>
            <a:spLocks noGrp="1"/>
          </p:cNvSpPr>
          <p:nvPr>
            <p:ph type="sldNum" sz="quarter" idx="5"/>
          </p:nvPr>
        </p:nvSpPr>
        <p:spPr/>
        <p:txBody>
          <a:bodyPr/>
          <a:lstStyle/>
          <a:p>
            <a:fld id="{BCA0A316-D1E1-9745-B24E-D11400EED8A1}" type="slidenum">
              <a:rPr lang="en-US" smtClean="0"/>
              <a:t>1</a:t>
            </a:fld>
            <a:endParaRPr lang="en-US" dirty="0"/>
          </a:p>
        </p:txBody>
      </p:sp>
    </p:spTree>
    <p:extLst>
      <p:ext uri="{BB962C8B-B14F-4D97-AF65-F5344CB8AC3E}">
        <p14:creationId xmlns:p14="http://schemas.microsoft.com/office/powerpoint/2010/main" val="611033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 life, most of the data labels are quite ambiguous. For example, the slide shows 4 different dog breeds which is Husky, Malamute, Inuit dog and Alaska dog respectively. But they all look very similar. Partial label learning setting is trying to use the data with a label set instead of the fully labelled data. Which means each image has a set of labels that includes the true label inside it. </a:t>
            </a:r>
          </a:p>
        </p:txBody>
      </p:sp>
      <p:sp>
        <p:nvSpPr>
          <p:cNvPr id="4" name="Slide Number Placeholder 3"/>
          <p:cNvSpPr>
            <a:spLocks noGrp="1"/>
          </p:cNvSpPr>
          <p:nvPr>
            <p:ph type="sldNum" sz="quarter" idx="5"/>
          </p:nvPr>
        </p:nvSpPr>
        <p:spPr/>
        <p:txBody>
          <a:bodyPr/>
          <a:lstStyle/>
          <a:p>
            <a:fld id="{BCA0A316-D1E1-9745-B24E-D11400EED8A1}" type="slidenum">
              <a:rPr lang="en-US" smtClean="0"/>
              <a:t>10</a:t>
            </a:fld>
            <a:endParaRPr lang="en-US"/>
          </a:p>
        </p:txBody>
      </p:sp>
    </p:spTree>
    <p:extLst>
      <p:ext uri="{BB962C8B-B14F-4D97-AF65-F5344CB8AC3E}">
        <p14:creationId xmlns:p14="http://schemas.microsoft.com/office/powerpoint/2010/main" val="2083080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 was thinking about can I combine these two deferent settings and come up with a model that is more in line with the human learning process.</a:t>
            </a:r>
            <a:r>
              <a:rPr lang="zh-CN" altLang="en-US" dirty="0"/>
              <a:t> </a:t>
            </a:r>
            <a:r>
              <a:rPr lang="en-US" sz="2400" dirty="0"/>
              <a:t>My research aims for higher machine intelligence through non-stationary and never-ending stream data. A more robust continual learning method is proposed by using partial labels of the weakly supervised learning method instead of the traditional fully supervised learning method. What we said “supervised” means that we need manual labelled data. To implement this model, I</a:t>
            </a:r>
            <a:r>
              <a:rPr lang="zh-CN" altLang="en-US" sz="2400" dirty="0"/>
              <a:t>‘</a:t>
            </a:r>
            <a:r>
              <a:rPr lang="en-US" altLang="zh-CN" sz="2400" dirty="0"/>
              <a:t>m </a:t>
            </a:r>
            <a:r>
              <a:rPr lang="en-US" altLang="zh-CN" sz="2400" dirty="0" err="1"/>
              <a:t>gonna</a:t>
            </a:r>
            <a:r>
              <a:rPr lang="en-US" altLang="zh-CN" sz="2400" dirty="0"/>
              <a:t> </a:t>
            </a:r>
            <a:r>
              <a:rPr lang="en-US" sz="2400" dirty="0"/>
              <a:t>divided my method into two parts.</a:t>
            </a:r>
          </a:p>
        </p:txBody>
      </p:sp>
      <p:sp>
        <p:nvSpPr>
          <p:cNvPr id="4" name="Slide Number Placeholder 3"/>
          <p:cNvSpPr>
            <a:spLocks noGrp="1"/>
          </p:cNvSpPr>
          <p:nvPr>
            <p:ph type="sldNum" sz="quarter" idx="5"/>
          </p:nvPr>
        </p:nvSpPr>
        <p:spPr/>
        <p:txBody>
          <a:bodyPr/>
          <a:lstStyle/>
          <a:p>
            <a:fld id="{BCA0A316-D1E1-9745-B24E-D11400EED8A1}" type="slidenum">
              <a:rPr lang="en-US" smtClean="0"/>
              <a:t>11</a:t>
            </a:fld>
            <a:endParaRPr lang="en-US"/>
          </a:p>
        </p:txBody>
      </p:sp>
    </p:spTree>
    <p:extLst>
      <p:ext uri="{BB962C8B-B14F-4D97-AF65-F5344CB8AC3E}">
        <p14:creationId xmlns:p14="http://schemas.microsoft.com/office/powerpoint/2010/main" val="1701530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a:t>
            </a:r>
            <a:r>
              <a:rPr lang="en-US" dirty="0" err="1"/>
              <a:t>gonna</a:t>
            </a:r>
            <a:r>
              <a:rPr lang="en-US" dirty="0"/>
              <a:t> talk about the continual learning part. The most important challenge in continual learning is called catastrophic forgetting. This means the model will easy to forget the past knowledge from the old task when it learn some new knowledge from the new task. In a continual learning setting, it is common to say that when we train a new task, the samples from the old task will not be available again. Some studies have shown that storing some parts of the sample from old tasks and training them together with new tasks might help to prevent forgetting. It’s like taking notes for revision when we study, even though the notes are not that comprehensive as the original knowledge, they are still essential to prevent forgetting. Although storing data in a limited buffer might lead to class imbalance as well as data privacy issues, the memory-based method is still simple and effective. Due to the limitations of the GPU memory size, we cannot use all the data in the memory buffer, so how we select the data for review is key. In my model I select the samples that interfere the model the most for review. The reason I do this is that in revision we need to relearn the knowledges that we know the least.</a:t>
            </a:r>
          </a:p>
        </p:txBody>
      </p:sp>
      <p:sp>
        <p:nvSpPr>
          <p:cNvPr id="4" name="Slide Number Placeholder 3"/>
          <p:cNvSpPr>
            <a:spLocks noGrp="1"/>
          </p:cNvSpPr>
          <p:nvPr>
            <p:ph type="sldNum" sz="quarter" idx="5"/>
          </p:nvPr>
        </p:nvSpPr>
        <p:spPr/>
        <p:txBody>
          <a:bodyPr/>
          <a:lstStyle/>
          <a:p>
            <a:fld id="{BCA0A316-D1E1-9745-B24E-D11400EED8A1}" type="slidenum">
              <a:rPr lang="en-US" smtClean="0"/>
              <a:t>12</a:t>
            </a:fld>
            <a:endParaRPr lang="en-US"/>
          </a:p>
        </p:txBody>
      </p:sp>
    </p:spTree>
    <p:extLst>
      <p:ext uri="{BB962C8B-B14F-4D97-AF65-F5344CB8AC3E}">
        <p14:creationId xmlns:p14="http://schemas.microsoft.com/office/powerpoint/2010/main" val="722665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I’m </a:t>
            </a:r>
            <a:r>
              <a:rPr lang="en-US" dirty="0" err="1"/>
              <a:t>gonna</a:t>
            </a:r>
            <a:r>
              <a:rPr lang="en-US" dirty="0"/>
              <a:t> talk about the partial label learning part that is how we training. Inspired by contrastive learning, some studies have prove that using contrastive learning representations to help label disambiguation is an effective method. Before we continue, I should give you some basic information about contrastive learning.</a:t>
            </a:r>
          </a:p>
        </p:txBody>
      </p:sp>
      <p:sp>
        <p:nvSpPr>
          <p:cNvPr id="4" name="Slide Number Placeholder 3"/>
          <p:cNvSpPr>
            <a:spLocks noGrp="1"/>
          </p:cNvSpPr>
          <p:nvPr>
            <p:ph type="sldNum" sz="quarter" idx="5"/>
          </p:nvPr>
        </p:nvSpPr>
        <p:spPr/>
        <p:txBody>
          <a:bodyPr/>
          <a:lstStyle/>
          <a:p>
            <a:fld id="{BCA0A316-D1E1-9745-B24E-D11400EED8A1}" type="slidenum">
              <a:rPr lang="en-US" smtClean="0"/>
              <a:t>13</a:t>
            </a:fld>
            <a:endParaRPr lang="en-US"/>
          </a:p>
        </p:txBody>
      </p:sp>
    </p:spTree>
    <p:extLst>
      <p:ext uri="{BB962C8B-B14F-4D97-AF65-F5344CB8AC3E}">
        <p14:creationId xmlns:p14="http://schemas.microsoft.com/office/powerpoint/2010/main" val="635056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zh-CN" altLang="en-US" dirty="0"/>
              <a:t> </a:t>
            </a:r>
            <a:r>
              <a:rPr lang="en-US" altLang="zh-CN" dirty="0"/>
              <a:t>Contrastive learning setting, When we give these three images on the slide to the model, we want the model to be able to distinguish  that these two pumpkins belonging to the same category and the ghost is not, but we don't need to know exactly what each category is. In this way the model can learn something useful to distinguish between the different images. </a:t>
            </a:r>
            <a:endParaRPr lang="en-US" dirty="0"/>
          </a:p>
        </p:txBody>
      </p:sp>
      <p:sp>
        <p:nvSpPr>
          <p:cNvPr id="4" name="Slide Number Placeholder 3"/>
          <p:cNvSpPr>
            <a:spLocks noGrp="1"/>
          </p:cNvSpPr>
          <p:nvPr>
            <p:ph type="sldNum" sz="quarter" idx="5"/>
          </p:nvPr>
        </p:nvSpPr>
        <p:spPr/>
        <p:txBody>
          <a:bodyPr/>
          <a:lstStyle/>
          <a:p>
            <a:fld id="{BCA0A316-D1E1-9745-B24E-D11400EED8A1}" type="slidenum">
              <a:rPr lang="en-US" smtClean="0"/>
              <a:t>14</a:t>
            </a:fld>
            <a:endParaRPr lang="en-US"/>
          </a:p>
        </p:txBody>
      </p:sp>
    </p:spTree>
    <p:extLst>
      <p:ext uri="{BB962C8B-B14F-4D97-AF65-F5344CB8AC3E}">
        <p14:creationId xmlns:p14="http://schemas.microsoft.com/office/powerpoint/2010/main" val="414272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let’s back to partial label learning. The knowledge we learn through contrastive learning can help with label disambiguation, that is selecting the correct label in each sample‘s label set. In turn, the more accurate the model predicts the labels, the better the representation can be for contrastive learning.</a:t>
            </a:r>
            <a:r>
              <a:rPr lang="zh-CN" altLang="en-US" dirty="0"/>
              <a:t> </a:t>
            </a:r>
            <a:r>
              <a:rPr lang="en-US" altLang="zh-CN" dirty="0"/>
              <a:t>Then, </a:t>
            </a:r>
            <a:r>
              <a:rPr lang="en-US" dirty="0"/>
              <a:t>Let’s just have look some of the results of this model. </a:t>
            </a:r>
          </a:p>
        </p:txBody>
      </p:sp>
      <p:sp>
        <p:nvSpPr>
          <p:cNvPr id="4" name="Slide Number Placeholder 3"/>
          <p:cNvSpPr>
            <a:spLocks noGrp="1"/>
          </p:cNvSpPr>
          <p:nvPr>
            <p:ph type="sldNum" sz="quarter" idx="5"/>
          </p:nvPr>
        </p:nvSpPr>
        <p:spPr/>
        <p:txBody>
          <a:bodyPr/>
          <a:lstStyle/>
          <a:p>
            <a:fld id="{BCA0A316-D1E1-9745-B24E-D11400EED8A1}" type="slidenum">
              <a:rPr lang="en-US" smtClean="0"/>
              <a:t>15</a:t>
            </a:fld>
            <a:endParaRPr lang="en-US"/>
          </a:p>
        </p:txBody>
      </p:sp>
    </p:spTree>
    <p:extLst>
      <p:ext uri="{BB962C8B-B14F-4D97-AF65-F5344CB8AC3E}">
        <p14:creationId xmlns:p14="http://schemas.microsoft.com/office/powerpoint/2010/main" val="2229422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u="none" strike="noStrike" dirty="0">
                <a:solidFill>
                  <a:srgbClr val="000000"/>
                </a:solidFill>
                <a:effectLst/>
                <a:latin typeface="-webkit-standard"/>
              </a:rPr>
              <a:t>It is important to note that my experiment is not over yet, but we can observe some trends in the data so far. This experiment was run for 50 epochs under each task using the Nvidia A100. The experiment showed that the average accuracy of the contrastive learning model did increase significantly under each task. The degree of forgetting of the model on the old task after continuous learning a new task was also comparable to that of a fully supervised continual learning method. However, this experiment are unacceptable for 2 tasks trained for 3 hours under A100. I think that the main reasons for this are probably the model parameters are not optimal and the model converges slowly due to the partial labels. Finally, let’s move on to the conclusions.</a:t>
            </a:r>
            <a:br>
              <a:rPr lang="en-AU" dirty="0"/>
            </a:br>
            <a:endParaRPr lang="en-US" dirty="0"/>
          </a:p>
        </p:txBody>
      </p:sp>
      <p:sp>
        <p:nvSpPr>
          <p:cNvPr id="4" name="Slide Number Placeholder 3"/>
          <p:cNvSpPr>
            <a:spLocks noGrp="1"/>
          </p:cNvSpPr>
          <p:nvPr>
            <p:ph type="sldNum" sz="quarter" idx="5"/>
          </p:nvPr>
        </p:nvSpPr>
        <p:spPr/>
        <p:txBody>
          <a:bodyPr/>
          <a:lstStyle/>
          <a:p>
            <a:fld id="{BCA0A316-D1E1-9745-B24E-D11400EED8A1}" type="slidenum">
              <a:rPr lang="en-US" smtClean="0"/>
              <a:t>16</a:t>
            </a:fld>
            <a:endParaRPr lang="en-US"/>
          </a:p>
        </p:txBody>
      </p:sp>
    </p:spTree>
    <p:extLst>
      <p:ext uri="{BB962C8B-B14F-4D97-AF65-F5344CB8AC3E}">
        <p14:creationId xmlns:p14="http://schemas.microsoft.com/office/powerpoint/2010/main" val="3561245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work, </a:t>
            </a:r>
            <a:r>
              <a:rPr lang="en-AU" b="0" i="0" u="none" strike="noStrike" dirty="0">
                <a:solidFill>
                  <a:srgbClr val="000000"/>
                </a:solidFill>
                <a:effectLst/>
                <a:latin typeface="-webkit-standard"/>
              </a:rPr>
              <a:t>I propose a partial label continual learning method. It is based on a memory-based continual learning method, using the degree of sample interference with the model as a selection criterion. The model is inspired by contrastive learning and uses contrastive learning as a representational network to help label disambiguation. Experimental results demonstrate that my method trends well in a class-incremental partial label continual learning setting. In future work, I will tune the model parameters and consider whether I can embed an importance weight to all samples to control the addition and removal of memory buffer. In addition I believe this work can be extended to other computer vision tasks as well. And this is the end of my presentation, if you have any questions you can ask right now. Thanks</a:t>
            </a:r>
            <a:br>
              <a:rPr lang="en-AU" dirty="0"/>
            </a:br>
            <a:endParaRPr lang="en-US" dirty="0"/>
          </a:p>
        </p:txBody>
      </p:sp>
      <p:sp>
        <p:nvSpPr>
          <p:cNvPr id="4" name="Slide Number Placeholder 3"/>
          <p:cNvSpPr>
            <a:spLocks noGrp="1"/>
          </p:cNvSpPr>
          <p:nvPr>
            <p:ph type="sldNum" sz="quarter" idx="5"/>
          </p:nvPr>
        </p:nvSpPr>
        <p:spPr/>
        <p:txBody>
          <a:bodyPr/>
          <a:lstStyle/>
          <a:p>
            <a:fld id="{BCA0A316-D1E1-9745-B24E-D11400EED8A1}" type="slidenum">
              <a:rPr lang="en-US" smtClean="0"/>
              <a:t>17</a:t>
            </a:fld>
            <a:endParaRPr lang="en-US"/>
          </a:p>
        </p:txBody>
      </p:sp>
    </p:spTree>
    <p:extLst>
      <p:ext uri="{BB962C8B-B14F-4D97-AF65-F5344CB8AC3E}">
        <p14:creationId xmlns:p14="http://schemas.microsoft.com/office/powerpoint/2010/main" val="208594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A0A316-D1E1-9745-B24E-D11400EED8A1}" type="slidenum">
              <a:rPr lang="en-US" smtClean="0"/>
              <a:t>2</a:t>
            </a:fld>
            <a:endParaRPr lang="en-US" dirty="0"/>
          </a:p>
        </p:txBody>
      </p:sp>
    </p:spTree>
    <p:extLst>
      <p:ext uri="{BB962C8B-B14F-4D97-AF65-F5344CB8AC3E}">
        <p14:creationId xmlns:p14="http://schemas.microsoft.com/office/powerpoint/2010/main" val="21290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a:t>
            </a:r>
            <a:r>
              <a:rPr lang="en-US" dirty="0" err="1"/>
              <a:t>gonna</a:t>
            </a:r>
            <a:r>
              <a:rPr lang="en-US" dirty="0"/>
              <a:t> dived into three parts. First, I’ll give you some basic information about my research area. Then I’ll move into my research in this project, and give you more details about the aims, methodology, and results. Finally, I’ll provide a conclusion and discuss future work. </a:t>
            </a:r>
          </a:p>
        </p:txBody>
      </p:sp>
      <p:sp>
        <p:nvSpPr>
          <p:cNvPr id="4" name="Slide Number Placeholder 3"/>
          <p:cNvSpPr>
            <a:spLocks noGrp="1"/>
          </p:cNvSpPr>
          <p:nvPr>
            <p:ph type="sldNum" sz="quarter" idx="5"/>
          </p:nvPr>
        </p:nvSpPr>
        <p:spPr/>
        <p:txBody>
          <a:bodyPr/>
          <a:lstStyle/>
          <a:p>
            <a:fld id="{BCA0A316-D1E1-9745-B24E-D11400EED8A1}" type="slidenum">
              <a:rPr lang="en-US" smtClean="0"/>
              <a:t>3</a:t>
            </a:fld>
            <a:endParaRPr lang="en-US"/>
          </a:p>
        </p:txBody>
      </p:sp>
    </p:spTree>
    <p:extLst>
      <p:ext uri="{BB962C8B-B14F-4D97-AF65-F5344CB8AC3E}">
        <p14:creationId xmlns:p14="http://schemas.microsoft.com/office/powerpoint/2010/main" val="73066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is machine learning? As a human, we all know the human learning process is trying to expose to some new stuff. When we interact with those new stuff, we can learn some new skills or experiences, and those experiences can also help us to learn other knowledge efficiently. As we were a child, when we saw a dog, our mum will tell us “this is a dog”, when we saw a cat, our mum tell us “this is a cat”. It might be hard for us to tell them apart at first because they were both furry. But when we saw the cat and dog many times, and each time mum would tell us the right answer. We then learned how to classify cats and dogs. In fact, machines can do exactly the same thing, a program can learn some useful knowledge or experience from the data for a specific task, and this experience can also improve the performance in that task. Some classic computer vision machine learning task includes</a:t>
            </a:r>
          </a:p>
          <a:p>
            <a:endParaRPr lang="en-US" dirty="0"/>
          </a:p>
        </p:txBody>
      </p:sp>
      <p:sp>
        <p:nvSpPr>
          <p:cNvPr id="4" name="Slide Number Placeholder 3"/>
          <p:cNvSpPr>
            <a:spLocks noGrp="1"/>
          </p:cNvSpPr>
          <p:nvPr>
            <p:ph type="sldNum" sz="quarter" idx="5"/>
          </p:nvPr>
        </p:nvSpPr>
        <p:spPr/>
        <p:txBody>
          <a:bodyPr/>
          <a:lstStyle/>
          <a:p>
            <a:fld id="{BCA0A316-D1E1-9745-B24E-D11400EED8A1}" type="slidenum">
              <a:rPr lang="en-US" smtClean="0"/>
              <a:t>4</a:t>
            </a:fld>
            <a:endParaRPr lang="en-US"/>
          </a:p>
        </p:txBody>
      </p:sp>
    </p:spTree>
    <p:extLst>
      <p:ext uri="{BB962C8B-B14F-4D97-AF65-F5344CB8AC3E}">
        <p14:creationId xmlns:p14="http://schemas.microsoft.com/office/powerpoint/2010/main" val="262326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classification. When you give the model an image, it’ll you what it is</a:t>
            </a:r>
          </a:p>
        </p:txBody>
      </p:sp>
      <p:sp>
        <p:nvSpPr>
          <p:cNvPr id="4" name="Slide Number Placeholder 3"/>
          <p:cNvSpPr>
            <a:spLocks noGrp="1"/>
          </p:cNvSpPr>
          <p:nvPr>
            <p:ph type="sldNum" sz="quarter" idx="5"/>
          </p:nvPr>
        </p:nvSpPr>
        <p:spPr/>
        <p:txBody>
          <a:bodyPr/>
          <a:lstStyle/>
          <a:p>
            <a:fld id="{BCA0A316-D1E1-9745-B24E-D11400EED8A1}" type="slidenum">
              <a:rPr lang="en-US" smtClean="0"/>
              <a:t>5</a:t>
            </a:fld>
            <a:endParaRPr lang="en-US"/>
          </a:p>
        </p:txBody>
      </p:sp>
    </p:spTree>
    <p:extLst>
      <p:ext uri="{BB962C8B-B14F-4D97-AF65-F5344CB8AC3E}">
        <p14:creationId xmlns:p14="http://schemas.microsoft.com/office/powerpoint/2010/main" val="3762977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detection. When you give the model an image, it’ll detect what object is in the image, and box them. </a:t>
            </a:r>
          </a:p>
        </p:txBody>
      </p:sp>
      <p:sp>
        <p:nvSpPr>
          <p:cNvPr id="4" name="Slide Number Placeholder 3"/>
          <p:cNvSpPr>
            <a:spLocks noGrp="1"/>
          </p:cNvSpPr>
          <p:nvPr>
            <p:ph type="sldNum" sz="quarter" idx="5"/>
          </p:nvPr>
        </p:nvSpPr>
        <p:spPr/>
        <p:txBody>
          <a:bodyPr/>
          <a:lstStyle/>
          <a:p>
            <a:fld id="{BCA0A316-D1E1-9745-B24E-D11400EED8A1}" type="slidenum">
              <a:rPr lang="en-US" smtClean="0"/>
              <a:t>6</a:t>
            </a:fld>
            <a:endParaRPr lang="en-US"/>
          </a:p>
        </p:txBody>
      </p:sp>
    </p:spTree>
    <p:extLst>
      <p:ext uri="{BB962C8B-B14F-4D97-AF65-F5344CB8AC3E}">
        <p14:creationId xmlns:p14="http://schemas.microsoft.com/office/powerpoint/2010/main" val="98539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 Segmentation. Which is similar to object detection, but it is more precise in the pixel level</a:t>
            </a:r>
          </a:p>
        </p:txBody>
      </p:sp>
      <p:sp>
        <p:nvSpPr>
          <p:cNvPr id="4" name="Slide Number Placeholder 3"/>
          <p:cNvSpPr>
            <a:spLocks noGrp="1"/>
          </p:cNvSpPr>
          <p:nvPr>
            <p:ph type="sldNum" sz="quarter" idx="5"/>
          </p:nvPr>
        </p:nvSpPr>
        <p:spPr/>
        <p:txBody>
          <a:bodyPr/>
          <a:lstStyle/>
          <a:p>
            <a:fld id="{BCA0A316-D1E1-9745-B24E-D11400EED8A1}" type="slidenum">
              <a:rPr lang="en-US" smtClean="0"/>
              <a:t>7</a:t>
            </a:fld>
            <a:endParaRPr lang="en-US"/>
          </a:p>
        </p:txBody>
      </p:sp>
    </p:spTree>
    <p:extLst>
      <p:ext uri="{BB962C8B-B14F-4D97-AF65-F5344CB8AC3E}">
        <p14:creationId xmlns:p14="http://schemas.microsoft.com/office/powerpoint/2010/main" val="605443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I’ll focus more on image classification.</a:t>
            </a:r>
          </a:p>
        </p:txBody>
      </p:sp>
      <p:sp>
        <p:nvSpPr>
          <p:cNvPr id="4" name="Slide Number Placeholder 3"/>
          <p:cNvSpPr>
            <a:spLocks noGrp="1"/>
          </p:cNvSpPr>
          <p:nvPr>
            <p:ph type="sldNum" sz="quarter" idx="5"/>
          </p:nvPr>
        </p:nvSpPr>
        <p:spPr/>
        <p:txBody>
          <a:bodyPr/>
          <a:lstStyle/>
          <a:p>
            <a:fld id="{BCA0A316-D1E1-9745-B24E-D11400EED8A1}" type="slidenum">
              <a:rPr lang="en-US" smtClean="0"/>
              <a:t>8</a:t>
            </a:fld>
            <a:endParaRPr lang="en-US"/>
          </a:p>
        </p:txBody>
      </p:sp>
    </p:spTree>
    <p:extLst>
      <p:ext uri="{BB962C8B-B14F-4D97-AF65-F5344CB8AC3E}">
        <p14:creationId xmlns:p14="http://schemas.microsoft.com/office/powerpoint/2010/main" val="133993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many state-of-the-art research is more concerned with a fixed task, like how to classify cats and dogs, so a model can only perform a particular task. But what if we want to continue learning tasks or add more categories? That’s how humans learn. Continual learning setting is trying to learn different tasks continually, or sometimes we also call it class-incremental learning. For example, we train a model to classify cats and dogs, then we want it to classify different vehicles in the same model. In fact, for either traditional image classification tasks or in the continual learning setting, we both need a lot of clean and labelled data. However, getting clean labelled data is very expensive, because it relies on manual labelling. </a:t>
            </a:r>
          </a:p>
        </p:txBody>
      </p:sp>
      <p:sp>
        <p:nvSpPr>
          <p:cNvPr id="4" name="Slide Number Placeholder 3"/>
          <p:cNvSpPr>
            <a:spLocks noGrp="1"/>
          </p:cNvSpPr>
          <p:nvPr>
            <p:ph type="sldNum" sz="quarter" idx="5"/>
          </p:nvPr>
        </p:nvSpPr>
        <p:spPr/>
        <p:txBody>
          <a:bodyPr/>
          <a:lstStyle/>
          <a:p>
            <a:fld id="{BCA0A316-D1E1-9745-B24E-D11400EED8A1}" type="slidenum">
              <a:rPr lang="en-US" smtClean="0"/>
              <a:t>9</a:t>
            </a:fld>
            <a:endParaRPr lang="en-US"/>
          </a:p>
        </p:txBody>
      </p:sp>
    </p:spTree>
    <p:extLst>
      <p:ext uri="{BB962C8B-B14F-4D97-AF65-F5344CB8AC3E}">
        <p14:creationId xmlns:p14="http://schemas.microsoft.com/office/powerpoint/2010/main" val="2727373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1.xml"/><Relationship Id="rId5" Type="http://schemas.openxmlformats.org/officeDocument/2006/relationships/image" Target="../media/image24.jpg"/><Relationship Id="rId4" Type="http://schemas.openxmlformats.org/officeDocument/2006/relationships/image" Target="../media/image23.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a:stretch>
            <a:fillRect/>
          </a:stretch>
        </p:blipFill>
        <p:spPr>
          <a:xfrm>
            <a:off x="3084192" y="2915920"/>
            <a:ext cx="2966720" cy="1026160"/>
          </a:xfrm>
          <a:prstGeom prst="rect">
            <a:avLst/>
          </a:prstGeom>
        </p:spPr>
      </p:pic>
    </p:spTree>
    <p:extLst>
      <p:ext uri="{BB962C8B-B14F-4D97-AF65-F5344CB8AC3E}">
        <p14:creationId xmlns:p14="http://schemas.microsoft.com/office/powerpoint/2010/main" val="376117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4" name="Picture 3">
            <a:extLst>
              <a:ext uri="{FF2B5EF4-FFF2-40B4-BE49-F238E27FC236}">
                <a16:creationId xmlns:a16="http://schemas.microsoft.com/office/drawing/2014/main" id="{7C768BD8-8586-6747-9C27-F707A7F060C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4575572" cy="6858000"/>
          </a:xfrm>
          <a:prstGeom prst="rect">
            <a:avLst/>
          </a:prstGeom>
        </p:spPr>
      </p:pic>
      <p:sp>
        <p:nvSpPr>
          <p:cNvPr id="6" name="Title 8">
            <a:extLst>
              <a:ext uri="{FF2B5EF4-FFF2-40B4-BE49-F238E27FC236}">
                <a16:creationId xmlns:a16="http://schemas.microsoft.com/office/drawing/2014/main" id="{241CC880-DB95-4343-A380-864A898EA60D}"/>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7222D956-1E64-3244-8EDE-F7E41010D8AC}"/>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376868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8" name="Picture 7" descr="A picture containing wall, indoor, ceiling, floor&#10;&#10;Description automatically generated">
            <a:extLst>
              <a:ext uri="{FF2B5EF4-FFF2-40B4-BE49-F238E27FC236}">
                <a16:creationId xmlns:a16="http://schemas.microsoft.com/office/drawing/2014/main" id="{FEB3A1A0-56D5-8D41-9B0B-80598857F4C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41" y="0"/>
            <a:ext cx="4571158" cy="6858000"/>
          </a:xfrm>
          <a:prstGeom prst="rect">
            <a:avLst/>
          </a:prstGeom>
        </p:spPr>
      </p:pic>
      <p:sp>
        <p:nvSpPr>
          <p:cNvPr id="6" name="Title 8">
            <a:extLst>
              <a:ext uri="{FF2B5EF4-FFF2-40B4-BE49-F238E27FC236}">
                <a16:creationId xmlns:a16="http://schemas.microsoft.com/office/drawing/2014/main" id="{4C773567-036A-9F49-B1A0-2610623CA15F}"/>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A2F2BA4A-0AF5-AA4D-8A9B-085F248566D6}"/>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21568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9" name="Picture 8" descr="A view of a city street&#10;&#10;Description automatically generated">
            <a:extLst>
              <a:ext uri="{FF2B5EF4-FFF2-40B4-BE49-F238E27FC236}">
                <a16:creationId xmlns:a16="http://schemas.microsoft.com/office/drawing/2014/main" id="{C44B259E-6272-0C42-BF8A-B1D1893BCBE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4570586" cy="6878482"/>
          </a:xfrm>
          <a:prstGeom prst="rect">
            <a:avLst/>
          </a:prstGeom>
        </p:spPr>
      </p:pic>
      <p:sp>
        <p:nvSpPr>
          <p:cNvPr id="6" name="Title 8">
            <a:extLst>
              <a:ext uri="{FF2B5EF4-FFF2-40B4-BE49-F238E27FC236}">
                <a16:creationId xmlns:a16="http://schemas.microsoft.com/office/drawing/2014/main" id="{DF7EEB3E-4341-604F-93D4-8973E58BCA7C}"/>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ABD1C5C-9B25-FE41-B22C-11D3D9ACC5E1}"/>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2838611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8" name="Picture 7">
            <a:extLst>
              <a:ext uri="{FF2B5EF4-FFF2-40B4-BE49-F238E27FC236}">
                <a16:creationId xmlns:a16="http://schemas.microsoft.com/office/drawing/2014/main" id="{19ACA6BD-87ED-E544-AA52-CC90E7838E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1144412" y="1142999"/>
            <a:ext cx="6858000" cy="4572000"/>
          </a:xfrm>
          <a:prstGeom prst="rect">
            <a:avLst/>
          </a:prstGeom>
        </p:spPr>
      </p:pic>
      <p:sp>
        <p:nvSpPr>
          <p:cNvPr id="6" name="Title 8">
            <a:extLst>
              <a:ext uri="{FF2B5EF4-FFF2-40B4-BE49-F238E27FC236}">
                <a16:creationId xmlns:a16="http://schemas.microsoft.com/office/drawing/2014/main" id="{2B41AB82-F6FD-A14F-A795-74E2164F4B9B}"/>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354EEAE-2CF0-A74F-85DF-D847982F4515}"/>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2722328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9" name="Picture 8">
            <a:extLst>
              <a:ext uri="{FF2B5EF4-FFF2-40B4-BE49-F238E27FC236}">
                <a16:creationId xmlns:a16="http://schemas.microsoft.com/office/drawing/2014/main" id="{ED736CF8-0BFE-3942-AFED-8E09806047B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824" y="0"/>
            <a:ext cx="4572001" cy="6858000"/>
          </a:xfrm>
          <a:prstGeom prst="rect">
            <a:avLst/>
          </a:prstGeom>
        </p:spPr>
      </p:pic>
      <p:sp>
        <p:nvSpPr>
          <p:cNvPr id="6" name="Title 8">
            <a:extLst>
              <a:ext uri="{FF2B5EF4-FFF2-40B4-BE49-F238E27FC236}">
                <a16:creationId xmlns:a16="http://schemas.microsoft.com/office/drawing/2014/main" id="{34CA6C71-0359-D349-8D45-93375CB5EAF7}"/>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DA164447-1611-7049-9594-1519C51DD081}"/>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2413223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9" name="Picture 8">
            <a:extLst>
              <a:ext uri="{FF2B5EF4-FFF2-40B4-BE49-F238E27FC236}">
                <a16:creationId xmlns:a16="http://schemas.microsoft.com/office/drawing/2014/main" id="{1003A5B7-5064-D048-8661-999C9AECB9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66" y="0"/>
            <a:ext cx="4567711" cy="6858000"/>
          </a:xfrm>
          <a:prstGeom prst="rect">
            <a:avLst/>
          </a:prstGeom>
        </p:spPr>
      </p:pic>
      <p:sp>
        <p:nvSpPr>
          <p:cNvPr id="6" name="Title 8">
            <a:extLst>
              <a:ext uri="{FF2B5EF4-FFF2-40B4-BE49-F238E27FC236}">
                <a16:creationId xmlns:a16="http://schemas.microsoft.com/office/drawing/2014/main" id="{4EDAF01D-2041-E84F-B6D8-CBEFE51F1BE1}"/>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C910BAC9-4B1C-104D-9E47-ED0784C100AB}"/>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3218317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7" name="Picture 6" descr="A view of a city&#10;&#10;Description automatically generated">
            <a:extLst>
              <a:ext uri="{FF2B5EF4-FFF2-40B4-BE49-F238E27FC236}">
                <a16:creationId xmlns:a16="http://schemas.microsoft.com/office/drawing/2014/main" id="{9EB905A6-BE74-284C-B5E2-A26B32F87D5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
            <a:ext cx="4644732" cy="6858001"/>
          </a:xfrm>
          <a:prstGeom prst="rect">
            <a:avLst/>
          </a:prstGeom>
        </p:spPr>
      </p:pic>
      <p:sp>
        <p:nvSpPr>
          <p:cNvPr id="6" name="Title 8">
            <a:extLst>
              <a:ext uri="{FF2B5EF4-FFF2-40B4-BE49-F238E27FC236}">
                <a16:creationId xmlns:a16="http://schemas.microsoft.com/office/drawing/2014/main" id="{DB09AC9A-1767-5842-8550-B820C6D588E4}"/>
              </a:ext>
            </a:extLst>
          </p:cNvPr>
          <p:cNvSpPr>
            <a:spLocks noGrp="1"/>
          </p:cNvSpPr>
          <p:nvPr>
            <p:ph type="title" hasCustomPrompt="1"/>
          </p:nvPr>
        </p:nvSpPr>
        <p:spPr>
          <a:xfrm>
            <a:off x="4644731" y="1933333"/>
            <a:ext cx="4140493" cy="1110881"/>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6331ED38-EFEC-C542-B2BE-6888C3E5406A}"/>
              </a:ext>
            </a:extLst>
          </p:cNvPr>
          <p:cNvSpPr>
            <a:spLocks noGrp="1"/>
          </p:cNvSpPr>
          <p:nvPr>
            <p:ph type="body" sz="quarter" idx="13" hasCustomPrompt="1"/>
          </p:nvPr>
        </p:nvSpPr>
        <p:spPr>
          <a:xfrm>
            <a:off x="4644731" y="3229279"/>
            <a:ext cx="4140493"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290055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8" name="Picture 7" descr="A picture containing indoor, cabinet, wall&#10;&#10;Description automatically generated">
            <a:extLst>
              <a:ext uri="{FF2B5EF4-FFF2-40B4-BE49-F238E27FC236}">
                <a16:creationId xmlns:a16="http://schemas.microsoft.com/office/drawing/2014/main" id="{27F689C2-6A78-7942-A588-508194835C7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1278" y="1"/>
            <a:ext cx="4751841" cy="6858000"/>
          </a:xfrm>
          <a:prstGeom prst="rect">
            <a:avLst/>
          </a:prstGeom>
        </p:spPr>
      </p:pic>
      <p:sp>
        <p:nvSpPr>
          <p:cNvPr id="6" name="Title 8">
            <a:extLst>
              <a:ext uri="{FF2B5EF4-FFF2-40B4-BE49-F238E27FC236}">
                <a16:creationId xmlns:a16="http://schemas.microsoft.com/office/drawing/2014/main" id="{30A4751E-49F4-A445-97AC-C27C9C8B9020}"/>
              </a:ext>
            </a:extLst>
          </p:cNvPr>
          <p:cNvSpPr>
            <a:spLocks noGrp="1"/>
          </p:cNvSpPr>
          <p:nvPr>
            <p:ph type="title" hasCustomPrompt="1"/>
          </p:nvPr>
        </p:nvSpPr>
        <p:spPr>
          <a:xfrm>
            <a:off x="4660563" y="1933333"/>
            <a:ext cx="4124662"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E32DD430-5342-F449-BF47-89D3B8DA8DDA}"/>
              </a:ext>
            </a:extLst>
          </p:cNvPr>
          <p:cNvSpPr>
            <a:spLocks noGrp="1"/>
          </p:cNvSpPr>
          <p:nvPr>
            <p:ph type="body" sz="quarter" idx="13" hasCustomPrompt="1"/>
          </p:nvPr>
        </p:nvSpPr>
        <p:spPr>
          <a:xfrm>
            <a:off x="4660563" y="3229279"/>
            <a:ext cx="4124662"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459541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pic>
        <p:nvPicPr>
          <p:cNvPr id="7" name="Picture 6" descr="A sign on the side of a building&#10;&#10;Description automatically generated">
            <a:extLst>
              <a:ext uri="{FF2B5EF4-FFF2-40B4-BE49-F238E27FC236}">
                <a16:creationId xmlns:a16="http://schemas.microsoft.com/office/drawing/2014/main" id="{2BFF2486-BD80-BC41-BEB9-8204AB849B7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3362" y="0"/>
            <a:ext cx="4743925" cy="6858000"/>
          </a:xfrm>
          <a:prstGeom prst="rect">
            <a:avLst/>
          </a:prstGeom>
        </p:spPr>
      </p:pic>
      <p:sp>
        <p:nvSpPr>
          <p:cNvPr id="6" name="Title 8">
            <a:extLst>
              <a:ext uri="{FF2B5EF4-FFF2-40B4-BE49-F238E27FC236}">
                <a16:creationId xmlns:a16="http://schemas.microsoft.com/office/drawing/2014/main" id="{F3AC9F10-430E-D444-A672-B0D1ADEF1232}"/>
              </a:ext>
            </a:extLst>
          </p:cNvPr>
          <p:cNvSpPr>
            <a:spLocks noGrp="1"/>
          </p:cNvSpPr>
          <p:nvPr>
            <p:ph type="title" hasCustomPrompt="1"/>
          </p:nvPr>
        </p:nvSpPr>
        <p:spPr>
          <a:xfrm>
            <a:off x="4660563" y="1933333"/>
            <a:ext cx="4124662" cy="1110881"/>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5DBFF451-4408-CC4B-92C7-7FEA650023F1}"/>
              </a:ext>
            </a:extLst>
          </p:cNvPr>
          <p:cNvSpPr>
            <a:spLocks noGrp="1"/>
          </p:cNvSpPr>
          <p:nvPr>
            <p:ph type="body" sz="quarter" idx="13" hasCustomPrompt="1"/>
          </p:nvPr>
        </p:nvSpPr>
        <p:spPr>
          <a:xfrm>
            <a:off x="4660563" y="3229279"/>
            <a:ext cx="4124662"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59939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9143999" cy="6858000"/>
          </a:xfrm>
        </p:spPr>
        <p:txBody>
          <a:bodyPr rtlCol="0" anchor="ctr" anchorCtr="1">
            <a:normAutofit/>
          </a:bodyPr>
          <a:lstStyle>
            <a:lvl1pPr marL="0" indent="0" algn="ctr">
              <a:buNone/>
              <a:defRPr baseline="0"/>
            </a:lvl1pPr>
          </a:lstStyle>
          <a:p>
            <a:pPr lvl="0"/>
            <a:r>
              <a:rPr lang="en-US" noProof="0"/>
              <a:t>Click icon to add picture</a:t>
            </a:r>
          </a:p>
        </p:txBody>
      </p:sp>
      <p:sp>
        <p:nvSpPr>
          <p:cNvPr id="2" name="Title 1"/>
          <p:cNvSpPr>
            <a:spLocks noGrp="1"/>
          </p:cNvSpPr>
          <p:nvPr>
            <p:ph type="title"/>
          </p:nvPr>
        </p:nvSpPr>
        <p:spPr>
          <a:xfrm>
            <a:off x="358775" y="2586963"/>
            <a:ext cx="8426450" cy="647183"/>
          </a:xfrm>
        </p:spPr>
        <p:txBody>
          <a:bodyPr/>
          <a:lstStyle>
            <a:lvl1pPr algn="ctr">
              <a:defRPr>
                <a:solidFill>
                  <a:srgbClr val="E64626"/>
                </a:solidFill>
              </a:defRPr>
            </a:lvl1pPr>
          </a:lstStyle>
          <a:p>
            <a:r>
              <a:rPr lang="en-US" dirty="0"/>
              <a:t>Click to edit Master title style</a:t>
            </a:r>
          </a:p>
        </p:txBody>
      </p:sp>
    </p:spTree>
    <p:extLst>
      <p:ext uri="{BB962C8B-B14F-4D97-AF65-F5344CB8AC3E}">
        <p14:creationId xmlns:p14="http://schemas.microsoft.com/office/powerpoint/2010/main" val="52758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p:cNvSpPr>
            <a:spLocks noGrp="1"/>
          </p:cNvSpPr>
          <p:nvPr>
            <p:ph type="title" hasCustomPrompt="1"/>
          </p:nvPr>
        </p:nvSpPr>
        <p:spPr>
          <a:xfrm>
            <a:off x="381884" y="1540043"/>
            <a:ext cx="8407184" cy="708607"/>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2392530"/>
            <a:ext cx="8406302"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5175903"/>
            <a:ext cx="1854200" cy="641350"/>
          </a:xfrm>
          <a:prstGeom prst="rect">
            <a:avLst/>
          </a:prstGeom>
        </p:spPr>
      </p:pic>
    </p:spTree>
    <p:extLst>
      <p:ext uri="{BB962C8B-B14F-4D97-AF65-F5344CB8AC3E}">
        <p14:creationId xmlns:p14="http://schemas.microsoft.com/office/powerpoint/2010/main" val="1937657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chapter slide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C1C5A-3399-E849-B7CC-D7F87EBB4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6831791"/>
          </a:xfrm>
          <a:prstGeom prst="rect">
            <a:avLst/>
          </a:prstGeom>
        </p:spPr>
      </p:pic>
      <p:sp>
        <p:nvSpPr>
          <p:cNvPr id="2" name="Title 1"/>
          <p:cNvSpPr>
            <a:spLocks noGrp="1"/>
          </p:cNvSpPr>
          <p:nvPr>
            <p:ph type="title"/>
          </p:nvPr>
        </p:nvSpPr>
        <p:spPr>
          <a:xfrm>
            <a:off x="358775" y="2586963"/>
            <a:ext cx="8426450" cy="647183"/>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03825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26451" cy="96366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5" y="1549240"/>
            <a:ext cx="2495671" cy="3327561"/>
          </a:xfrm>
        </p:spPr>
        <p:txBody>
          <a:bodyPr/>
          <a:lstStyle/>
          <a:p>
            <a:endParaRPr lang="en-US"/>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5041501"/>
            <a:ext cx="842645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106988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04224" cy="912124"/>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81001" y="1549240"/>
            <a:ext cx="2495671" cy="3327561"/>
          </a:xfrm>
        </p:spPr>
        <p:txBody>
          <a:bodyPr/>
          <a:lstStyle/>
          <a:p>
            <a:endParaRPr lang="en-US"/>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79" y="1549240"/>
            <a:ext cx="5301245" cy="4807110"/>
          </a:xfrm>
        </p:spPr>
        <p:txBody>
          <a:bodyPr/>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1032463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95798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5" y="1549240"/>
            <a:ext cx="2495671" cy="3327561"/>
          </a:xfrm>
        </p:spPr>
        <p:txBody>
          <a:bodyPr/>
          <a:lstStyle/>
          <a:p>
            <a:endParaRPr lang="en-US"/>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6" y="5041501"/>
            <a:ext cx="3845390" cy="1314849"/>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426247" y="1549240"/>
            <a:ext cx="2495671" cy="3327561"/>
          </a:xfrm>
        </p:spPr>
        <p:txBody>
          <a:bodyPr/>
          <a:lstStyle/>
          <a:p>
            <a:endParaRPr lang="en-US"/>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30" y="5041501"/>
            <a:ext cx="3982895" cy="1314849"/>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250370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100677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6" y="1508422"/>
            <a:ext cx="2495671" cy="3327561"/>
          </a:xfrm>
        </p:spPr>
        <p:txBody>
          <a:bodyPr/>
          <a:lstStyle/>
          <a:p>
            <a:endParaRPr lang="en-US"/>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6" y="5041501"/>
            <a:ext cx="249567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5" y="1549240"/>
            <a:ext cx="2495671" cy="3327561"/>
          </a:xfrm>
        </p:spPr>
        <p:txBody>
          <a:bodyPr/>
          <a:lstStyle/>
          <a:p>
            <a:endParaRPr lang="en-US"/>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5" y="5041501"/>
            <a:ext cx="249567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5" y="1549240"/>
            <a:ext cx="2495671" cy="3327561"/>
          </a:xfrm>
        </p:spPr>
        <p:txBody>
          <a:bodyPr/>
          <a:lstStyle/>
          <a:p>
            <a:endParaRPr lang="en-US"/>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5" y="5041501"/>
            <a:ext cx="249567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31453584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userDrawn="1"/>
        </p:nvSpPr>
        <p:spPr>
          <a:xfrm>
            <a:off x="6629400" y="6356351"/>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15267"/>
            <a:ext cx="9144000" cy="1376008"/>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4" y="2135691"/>
            <a:ext cx="1806148" cy="2143531"/>
          </a:xfrm>
        </p:spPr>
        <p:txBody>
          <a:bodyPr/>
          <a:lstStyle/>
          <a:p>
            <a:endParaRPr lang="en-US"/>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2135691"/>
            <a:ext cx="1806148" cy="2143531"/>
          </a:xfrm>
        </p:spPr>
        <p:txBody>
          <a:bodyPr/>
          <a:lstStyle/>
          <a:p>
            <a:endParaRPr lang="en-US"/>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6"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2135691"/>
            <a:ext cx="1806148" cy="2143531"/>
          </a:xfrm>
        </p:spPr>
        <p:txBody>
          <a:bodyPr/>
          <a:lstStyle/>
          <a:p>
            <a:endParaRPr lang="en-US"/>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3" y="2135691"/>
            <a:ext cx="1806148" cy="2143531"/>
          </a:xfrm>
        </p:spPr>
        <p:txBody>
          <a:bodyPr/>
          <a:lstStyle/>
          <a:p>
            <a:endParaRPr lang="en-US"/>
          </a:p>
        </p:txBody>
      </p:sp>
      <p:sp>
        <p:nvSpPr>
          <p:cNvPr id="20" name="Text Placeholder 3">
            <a:extLst>
              <a:ext uri="{FF2B5EF4-FFF2-40B4-BE49-F238E27FC236}">
                <a16:creationId xmlns:a16="http://schemas.microsoft.com/office/drawing/2014/main" id="{F4C4D67F-6A47-364D-84BF-BF89FBFEF53F}"/>
              </a:ext>
            </a:extLst>
          </p:cNvPr>
          <p:cNvSpPr>
            <a:spLocks noGrp="1"/>
          </p:cNvSpPr>
          <p:nvPr>
            <p:ph type="body" sz="quarter" idx="23" hasCustomPrompt="1"/>
          </p:nvPr>
        </p:nvSpPr>
        <p:spPr>
          <a:xfrm>
            <a:off x="2555294"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1" name="Text Placeholder 3">
            <a:extLst>
              <a:ext uri="{FF2B5EF4-FFF2-40B4-BE49-F238E27FC236}">
                <a16:creationId xmlns:a16="http://schemas.microsoft.com/office/drawing/2014/main" id="{748BA13C-E367-2742-8AB5-F7B762B6B53D}"/>
              </a:ext>
            </a:extLst>
          </p:cNvPr>
          <p:cNvSpPr>
            <a:spLocks noGrp="1"/>
          </p:cNvSpPr>
          <p:nvPr>
            <p:ph type="body" sz="quarter" idx="24" hasCustomPrompt="1"/>
          </p:nvPr>
        </p:nvSpPr>
        <p:spPr>
          <a:xfrm>
            <a:off x="4770300"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2" name="Text Placeholder 3">
            <a:extLst>
              <a:ext uri="{FF2B5EF4-FFF2-40B4-BE49-F238E27FC236}">
                <a16:creationId xmlns:a16="http://schemas.microsoft.com/office/drawing/2014/main" id="{7C032A9D-C114-E540-B023-1D19FF0EFB3C}"/>
              </a:ext>
            </a:extLst>
          </p:cNvPr>
          <p:cNvSpPr>
            <a:spLocks noGrp="1"/>
          </p:cNvSpPr>
          <p:nvPr>
            <p:ph type="body" sz="quarter" idx="25" hasCustomPrompt="1"/>
          </p:nvPr>
        </p:nvSpPr>
        <p:spPr>
          <a:xfrm>
            <a:off x="6990986" y="4279800"/>
            <a:ext cx="1806148"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Tree>
    <p:extLst>
      <p:ext uri="{BB962C8B-B14F-4D97-AF65-F5344CB8AC3E}">
        <p14:creationId xmlns:p14="http://schemas.microsoft.com/office/powerpoint/2010/main" val="3681159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5" y="501651"/>
            <a:ext cx="8426450" cy="5854700"/>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016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501651"/>
            <a:ext cx="8430972" cy="5854700"/>
          </a:xfrm>
        </p:spPr>
        <p:txBody>
          <a:bodyPr/>
          <a:lstStyle/>
          <a:p>
            <a:endParaRPr lang="en-US"/>
          </a:p>
        </p:txBody>
      </p:sp>
    </p:spTree>
    <p:extLst>
      <p:ext uri="{BB962C8B-B14F-4D97-AF65-F5344CB8AC3E}">
        <p14:creationId xmlns:p14="http://schemas.microsoft.com/office/powerpoint/2010/main" val="6827126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1" y="501651"/>
            <a:ext cx="3662413" cy="1121349"/>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6858000"/>
          </a:xfrm>
        </p:spPr>
        <p:txBody>
          <a:bodyPr/>
          <a:lstStyle/>
          <a:p>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60000" y="5839172"/>
            <a:ext cx="3662413" cy="517179"/>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1A721B31-A360-D24B-9D94-A38F2BB2D78C}"/>
              </a:ext>
            </a:extLst>
          </p:cNvPr>
          <p:cNvSpPr txBox="1"/>
          <p:nvPr userDrawn="1"/>
        </p:nvSpPr>
        <p:spPr>
          <a:xfrm>
            <a:off x="358775" y="1837094"/>
            <a:ext cx="3662412" cy="2308324"/>
          </a:xfrm>
          <a:prstGeom prst="rect">
            <a:avLst/>
          </a:prstGeom>
          <a:noFill/>
        </p:spPr>
        <p:txBody>
          <a:bodyPr wrap="square" rtlCol="0">
            <a:spAutoFit/>
          </a:bodyPr>
          <a:lstStyle/>
          <a:p>
            <a:pPr algn="l"/>
            <a:r>
              <a:rPr lang="en-US" sz="2400"/>
              <a:t>Text:</a:t>
            </a:r>
          </a:p>
          <a:p>
            <a:pPr algn="l"/>
            <a:r>
              <a:rPr lang="en-US" sz="2400"/>
              <a:t>Point 1</a:t>
            </a:r>
          </a:p>
          <a:p>
            <a:pPr algn="l"/>
            <a:r>
              <a:rPr lang="en-US" sz="2400"/>
              <a:t>Point 2</a:t>
            </a:r>
          </a:p>
          <a:p>
            <a:pPr algn="l"/>
            <a:r>
              <a:rPr lang="en-US" sz="2400"/>
              <a:t>Point 3</a:t>
            </a:r>
          </a:p>
          <a:p>
            <a:pPr algn="l"/>
            <a:r>
              <a:rPr lang="en-US" sz="2400"/>
              <a:t>Point 4</a:t>
            </a:r>
          </a:p>
          <a:p>
            <a:pPr algn="l"/>
            <a:r>
              <a:rPr lang="en-US" sz="2400"/>
              <a:t>Point 5</a:t>
            </a:r>
          </a:p>
        </p:txBody>
      </p:sp>
    </p:spTree>
    <p:extLst>
      <p:ext uri="{BB962C8B-B14F-4D97-AF65-F5344CB8AC3E}">
        <p14:creationId xmlns:p14="http://schemas.microsoft.com/office/powerpoint/2010/main" val="2545800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3" y="501651"/>
            <a:ext cx="3662413" cy="1121349"/>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6858000"/>
          </a:xfrm>
        </p:spPr>
        <p:txBody>
          <a:bodyPr/>
          <a:lstStyle/>
          <a:p>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5122813" y="5839172"/>
            <a:ext cx="3662413" cy="517179"/>
          </a:xfrm>
        </p:spPr>
        <p:txBody>
          <a:bodyPr lIns="0" tIns="0" rIns="0" bIns="0"/>
          <a:lstStyle>
            <a:lvl1pPr>
              <a:defRPr sz="1000" b="0"/>
            </a:lvl1pPr>
          </a:lstStyle>
          <a:p>
            <a:pPr lvl="0"/>
            <a:r>
              <a:rPr lang="en-US" dirty="0"/>
              <a:t>* Insert source</a:t>
            </a:r>
          </a:p>
        </p:txBody>
      </p:sp>
      <p:sp>
        <p:nvSpPr>
          <p:cNvPr id="10" name="TextBox 9">
            <a:extLst>
              <a:ext uri="{FF2B5EF4-FFF2-40B4-BE49-F238E27FC236}">
                <a16:creationId xmlns:a16="http://schemas.microsoft.com/office/drawing/2014/main" id="{F40742DE-41FF-5644-8A1E-F279FFC4C6F6}"/>
              </a:ext>
            </a:extLst>
          </p:cNvPr>
          <p:cNvSpPr txBox="1"/>
          <p:nvPr userDrawn="1"/>
        </p:nvSpPr>
        <p:spPr>
          <a:xfrm>
            <a:off x="5122813" y="1905249"/>
            <a:ext cx="3662412" cy="2308324"/>
          </a:xfrm>
          <a:prstGeom prst="rect">
            <a:avLst/>
          </a:prstGeom>
          <a:noFill/>
        </p:spPr>
        <p:txBody>
          <a:bodyPr wrap="square" rtlCol="0">
            <a:spAutoFit/>
          </a:bodyPr>
          <a:lstStyle/>
          <a:p>
            <a:pPr algn="l"/>
            <a:r>
              <a:rPr lang="en-US" sz="2400"/>
              <a:t>Text:</a:t>
            </a:r>
          </a:p>
          <a:p>
            <a:pPr algn="l"/>
            <a:r>
              <a:rPr lang="en-US" sz="2400"/>
              <a:t>Point 1</a:t>
            </a:r>
          </a:p>
          <a:p>
            <a:pPr algn="l"/>
            <a:r>
              <a:rPr lang="en-US" sz="2400"/>
              <a:t>Point 2</a:t>
            </a:r>
          </a:p>
          <a:p>
            <a:pPr algn="l"/>
            <a:r>
              <a:rPr lang="en-US" sz="2400"/>
              <a:t>Point 3</a:t>
            </a:r>
          </a:p>
          <a:p>
            <a:pPr algn="l"/>
            <a:r>
              <a:rPr lang="en-US" sz="2400"/>
              <a:t>Point 4</a:t>
            </a:r>
          </a:p>
          <a:p>
            <a:pPr algn="l"/>
            <a:r>
              <a:rPr lang="en-US" sz="2400"/>
              <a:t>Point 5</a:t>
            </a:r>
          </a:p>
        </p:txBody>
      </p:sp>
    </p:spTree>
    <p:extLst>
      <p:ext uri="{BB962C8B-B14F-4D97-AF65-F5344CB8AC3E}">
        <p14:creationId xmlns:p14="http://schemas.microsoft.com/office/powerpoint/2010/main" val="117963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6" y="2469567"/>
            <a:ext cx="8406302"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Tree>
    <p:extLst>
      <p:ext uri="{BB962C8B-B14F-4D97-AF65-F5344CB8AC3E}">
        <p14:creationId xmlns:p14="http://schemas.microsoft.com/office/powerpoint/2010/main" val="4561667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1"/>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3924301"/>
            <a:ext cx="1920240" cy="1894417"/>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3924301"/>
            <a:ext cx="1920240" cy="1894417"/>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3924301"/>
            <a:ext cx="1920240" cy="1894417"/>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3924301"/>
            <a:ext cx="1920240" cy="1894417"/>
          </a:xfrm>
        </p:spPr>
        <p:txBody>
          <a:bodyPr/>
          <a:lstStyle/>
          <a:p>
            <a:pPr lvl="0"/>
            <a:r>
              <a:rPr lang="en-US" dirty="0"/>
              <a:t>Insert text</a:t>
            </a:r>
          </a:p>
        </p:txBody>
      </p:sp>
    </p:spTree>
    <p:extLst>
      <p:ext uri="{BB962C8B-B14F-4D97-AF65-F5344CB8AC3E}">
        <p14:creationId xmlns:p14="http://schemas.microsoft.com/office/powerpoint/2010/main" val="18354586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1"/>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139721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with background map">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5A02757A-CF4B-0743-9D20-3E4A0AC0FC0A}"/>
              </a:ext>
            </a:extLst>
          </p:cNvPr>
          <p:cNvPicPr>
            <a:picLocks noChangeAspect="1"/>
          </p:cNvPicPr>
          <p:nvPr userDrawn="1"/>
        </p:nvPicPr>
        <p:blipFill>
          <a:blip r:embed="rId2"/>
          <a:stretch>
            <a:fillRect/>
          </a:stretch>
        </p:blipFill>
        <p:spPr>
          <a:xfrm>
            <a:off x="-68154" y="-48335"/>
            <a:ext cx="9272814" cy="6954611"/>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60000" y="501651"/>
            <a:ext cx="8425225"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58775" y="1618734"/>
            <a:ext cx="8419034" cy="3843463"/>
          </a:xfrm>
        </p:spPr>
        <p:txBody>
          <a:bodyPr/>
          <a:lstStyle/>
          <a:p>
            <a:endParaRPr lang="en-US"/>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59999" y="5839173"/>
            <a:ext cx="8419034" cy="517177"/>
          </a:xfrm>
        </p:spPr>
        <p:txBody>
          <a:bodyPr lIns="0" tIns="0" rIns="0" bIns="0"/>
          <a:lstStyle>
            <a:lvl1pPr>
              <a:defRPr sz="120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latin typeface="Arial" panose="020B0604020202020204" pitchFamily="34" charset="0"/>
                <a:cs typeface="Arial" panose="020B0604020202020204" pitchFamily="34" charset="0"/>
              </a:rPr>
              <a:t>The </a:t>
            </a:r>
            <a:r>
              <a:rPr lang="en-AU" sz="900">
                <a:latin typeface="Arial" panose="020B0604020202020204" pitchFamily="34" charset="0"/>
                <a:cs typeface="Arial" panose="020B0604020202020204" pitchFamily="34" charset="0"/>
              </a:rPr>
              <a:t>University of Sydney</a:t>
            </a:r>
            <a:endParaRPr sz="9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5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custom">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766401"/>
            <a:ext cx="8419034" cy="3843463"/>
          </a:xfrm>
        </p:spPr>
        <p:txBody>
          <a:bodyPr/>
          <a:lstStyle/>
          <a:p>
            <a:endParaRPr lang="en-US"/>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latin typeface="Arial" panose="020B0604020202020204" pitchFamily="34" charset="0"/>
                <a:cs typeface="Arial" panose="020B0604020202020204" pitchFamily="34" charset="0"/>
              </a:rPr>
              <a:t>The </a:t>
            </a:r>
            <a:r>
              <a:rPr lang="en-AU" sz="900">
                <a:latin typeface="Arial" panose="020B0604020202020204" pitchFamily="34" charset="0"/>
                <a:cs typeface="Arial" panose="020B0604020202020204" pitchFamily="34" charset="0"/>
              </a:rPr>
              <a:t>University of Sydney</a:t>
            </a:r>
            <a:endParaRPr sz="9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8672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x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3" y="1766401"/>
            <a:ext cx="8419034" cy="1662600"/>
          </a:xfrm>
        </p:spPr>
        <p:txBody>
          <a:bodyPr/>
          <a:lstStyle/>
          <a:p>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3" y="4011889"/>
            <a:ext cx="8419034" cy="1662600"/>
          </a:xfrm>
        </p:spPr>
        <p:txBody>
          <a:bodyPr/>
          <a:lstStyle/>
          <a:p>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latin typeface="Arial" panose="020B0604020202020204" pitchFamily="34" charset="0"/>
                <a:cs typeface="Arial" panose="020B0604020202020204" pitchFamily="34" charset="0"/>
              </a:rPr>
              <a:t>The </a:t>
            </a:r>
            <a:r>
              <a:rPr lang="en-AU" sz="900">
                <a:latin typeface="Arial" panose="020B0604020202020204" pitchFamily="34" charset="0"/>
                <a:cs typeface="Arial" panose="020B0604020202020204" pitchFamily="34" charset="0"/>
              </a:rPr>
              <a:t>University of Sydney</a:t>
            </a:r>
            <a:endParaRPr sz="90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23238716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766401"/>
            <a:ext cx="8419032" cy="3951913"/>
          </a:xfrm>
        </p:spPr>
        <p:txBody>
          <a:bodyPr/>
          <a:lstStyle/>
          <a:p>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28663077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766401"/>
            <a:ext cx="4090466" cy="3897479"/>
          </a:xfrm>
        </p:spPr>
        <p:txBody>
          <a:bodyPr/>
          <a:lstStyle/>
          <a:p>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7" y="1766401"/>
            <a:ext cx="4091649" cy="3897479"/>
          </a:xfrm>
        </p:spPr>
        <p:txBody>
          <a:bodyPr/>
          <a:lstStyle/>
          <a:p>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5240312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766401"/>
            <a:ext cx="2520000" cy="3897479"/>
          </a:xfrm>
        </p:spPr>
        <p:txBody>
          <a:bodyPr/>
          <a:lstStyle/>
          <a:p>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766401"/>
            <a:ext cx="2520000" cy="3897479"/>
          </a:xfrm>
        </p:spPr>
        <p:txBody>
          <a:bodyPr/>
          <a:lstStyle/>
          <a:p>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766401"/>
            <a:ext cx="2520000" cy="3897479"/>
          </a:xfrm>
        </p:spPr>
        <p:txBody>
          <a:bodyPr/>
          <a:lstStyle/>
          <a:p>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30607347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767418"/>
            <a:ext cx="2519362" cy="3896783"/>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767418"/>
            <a:ext cx="2519362" cy="3896783"/>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7" y="1767418"/>
            <a:ext cx="2519362" cy="3896783"/>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6" y="506867"/>
            <a:ext cx="84190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59999" y="5839172"/>
            <a:ext cx="8425226"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26854105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2" y="512728"/>
            <a:ext cx="5563527" cy="675368"/>
          </a:xfrm>
        </p:spPr>
        <p:txBody>
          <a:bodyPr lIns="0" tIns="0" rIns="0" bIns="0" anchor="t" anchorCtr="0"/>
          <a:lstStyle>
            <a:lvl1pPr>
              <a:defRPr>
                <a:solidFill>
                  <a:srgbClr val="E64626"/>
                </a:solidFill>
              </a:defRPr>
            </a:lvl1pPr>
          </a:lstStyle>
          <a:p>
            <a:r>
              <a:rPr lang="en-AU" dirty="0"/>
              <a:t>Heading</a:t>
            </a:r>
          </a:p>
        </p:txBody>
      </p:sp>
      <p:sp>
        <p:nvSpPr>
          <p:cNvPr id="9" name="Content Placeholder 2">
            <a:extLst>
              <a:ext uri="{FF2B5EF4-FFF2-40B4-BE49-F238E27FC236}">
                <a16:creationId xmlns:a16="http://schemas.microsoft.com/office/drawing/2014/main" id="{8FB7D421-B99C-8C46-98BE-26ADADA6FCB1}"/>
              </a:ext>
            </a:extLst>
          </p:cNvPr>
          <p:cNvSpPr>
            <a:spLocks noGrp="1"/>
          </p:cNvSpPr>
          <p:nvPr>
            <p:ph idx="1" hasCustomPrompt="1"/>
          </p:nvPr>
        </p:nvSpPr>
        <p:spPr>
          <a:xfrm>
            <a:off x="360001" y="3490368"/>
            <a:ext cx="5596371" cy="2316480"/>
          </a:xfrm>
        </p:spPr>
        <p:txBody>
          <a:bodyPr lIns="0" tIns="0" rIns="0" bIns="0" numCol="2" spcCol="144000"/>
          <a:lstStyle>
            <a:lvl1pPr marL="342900" marR="0" indent="-342900" algn="l" defTabSz="457200" rtl="0" eaLnBrk="1" fontAlgn="base" latinLnBrk="0" hangingPunct="1">
              <a:lnSpc>
                <a:spcPts val="1640"/>
              </a:lnSpc>
              <a:spcBef>
                <a:spcPts val="600"/>
              </a:spcBef>
              <a:spcAft>
                <a:spcPct val="0"/>
              </a:spcAft>
              <a:buClr>
                <a:schemeClr val="accent1"/>
              </a:buClr>
              <a:buSzTx/>
              <a:buFont typeface="Lucida Grande" charset="0"/>
              <a:buChar char="–"/>
              <a:tabLst/>
              <a:defRPr/>
            </a:lvl1pPr>
          </a:lstStyle>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marL="342900" marR="0" lvl="0" indent="-342900" algn="l" defTabSz="457200" rtl="0" eaLnBrk="1" fontAlgn="base" latinLnBrk="0" hangingPunct="1">
              <a:lnSpc>
                <a:spcPts val="1640"/>
              </a:lnSpc>
              <a:spcBef>
                <a:spcPts val="600"/>
              </a:spcBef>
              <a:spcAft>
                <a:spcPct val="0"/>
              </a:spcAft>
              <a:buClr>
                <a:schemeClr val="accent1"/>
              </a:buClr>
              <a:buSzTx/>
              <a:buFont typeface="Lucida Grande" charset="0"/>
              <a:buChar char="–"/>
              <a:tabLst/>
              <a:defRP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6" y="512727"/>
            <a:ext cx="2682875" cy="5843623"/>
          </a:xfrm>
        </p:spPr>
        <p:txBody>
          <a:bodyPr/>
          <a:lstStyle/>
          <a:p>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790402"/>
            <a:ext cx="5563528" cy="1004837"/>
          </a:xfrm>
        </p:spPr>
        <p:txBody>
          <a:bodyPr lIns="0" tIns="0" rIns="0" bIns="0"/>
          <a:lstStyle>
            <a:lvl1pPr marL="0" indent="0">
              <a:buNone/>
              <a:defRPr>
                <a:solidFill>
                  <a:srgbClr val="343433"/>
                </a:solidFill>
              </a:defRPr>
            </a:lvl1pPr>
          </a:lstStyle>
          <a:p>
            <a:pPr lvl="0"/>
            <a:r>
              <a:rPr lang="en-US" dirty="0"/>
              <a:t>Intro copy</a:t>
            </a:r>
          </a:p>
        </p:txBody>
      </p:sp>
    </p:spTree>
    <p:extLst>
      <p:ext uri="{BB962C8B-B14F-4D97-AF65-F5344CB8AC3E}">
        <p14:creationId xmlns:p14="http://schemas.microsoft.com/office/powerpoint/2010/main" val="1551898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userDrawn="1"/>
        </p:nvSpPr>
        <p:spPr>
          <a:xfrm>
            <a:off x="2"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4899" y="5130748"/>
            <a:ext cx="1854200" cy="641350"/>
          </a:xfrm>
          <a:prstGeom prst="rect">
            <a:avLst/>
          </a:prstGeom>
        </p:spPr>
      </p:pic>
      <p:sp>
        <p:nvSpPr>
          <p:cNvPr id="2" name="Rectangle 1">
            <a:extLst>
              <a:ext uri="{FF2B5EF4-FFF2-40B4-BE49-F238E27FC236}">
                <a16:creationId xmlns:a16="http://schemas.microsoft.com/office/drawing/2014/main" id="{0C3010EE-5F8C-A141-9442-3FCFF7B6179C}"/>
              </a:ext>
            </a:extLst>
          </p:cNvPr>
          <p:cNvSpPr/>
          <p:nvPr userDrawn="1"/>
        </p:nvSpPr>
        <p:spPr>
          <a:xfrm>
            <a:off x="1634715" y="2016315"/>
            <a:ext cx="5874569" cy="1938992"/>
          </a:xfrm>
          <a:prstGeom prst="rect">
            <a:avLst/>
          </a:prstGeom>
        </p:spPr>
        <p:txBody>
          <a:bodyPr wrap="square">
            <a:spAutoFit/>
          </a:bodyPr>
          <a:lstStyle/>
          <a:p>
            <a:pPr algn="ctr"/>
            <a:r>
              <a:rPr lang="en-AU" sz="2400" b="0" i="0">
                <a:solidFill>
                  <a:schemeClr val="bg1"/>
                </a:solidFill>
                <a:effectLst/>
                <a:latin typeface="Tw Cen MT" panose="020B0602020104020603" pitchFamily="34" charset="0"/>
              </a:rPr>
              <a:t>We acknowledge the tradition of custodianship and law of the Country on which the University of Sydney campuses stand. </a:t>
            </a:r>
            <a:br>
              <a:rPr lang="en-AU" sz="2400" b="0" i="0">
                <a:solidFill>
                  <a:schemeClr val="bg1"/>
                </a:solidFill>
                <a:effectLst/>
                <a:latin typeface="Tw Cen MT" panose="020B0602020104020603" pitchFamily="34" charset="0"/>
              </a:rPr>
            </a:br>
            <a:r>
              <a:rPr lang="en-AU" sz="2400" b="0" i="0">
                <a:solidFill>
                  <a:schemeClr val="bg1"/>
                </a:solidFill>
                <a:effectLst/>
                <a:latin typeface="Tw Cen MT" panose="020B0602020104020603" pitchFamily="34" charset="0"/>
              </a:rPr>
              <a:t>We pay our respects to those who have cared and continue to care for Country.</a:t>
            </a:r>
          </a:p>
        </p:txBody>
      </p:sp>
    </p:spTree>
    <p:extLst>
      <p:ext uri="{BB962C8B-B14F-4D97-AF65-F5344CB8AC3E}">
        <p14:creationId xmlns:p14="http://schemas.microsoft.com/office/powerpoint/2010/main" val="785238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5" y="518589"/>
            <a:ext cx="8426450" cy="691795"/>
          </a:xfrm>
        </p:spPr>
        <p:txBody>
          <a:bodyPr lIns="0" tIns="0" rIns="0" bIns="0" anchor="t"/>
          <a:lstStyle>
            <a:lvl1pPr marL="0" indent="0" fontAlgn="auto">
              <a:spcAft>
                <a:spcPts val="600"/>
              </a:spcAft>
              <a:buNone/>
              <a:defRPr/>
            </a:lvl1pPr>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39" y="2650067"/>
            <a:ext cx="3411537" cy="2535767"/>
          </a:xfrm>
        </p:spPr>
        <p:txBody>
          <a:bodyPr/>
          <a:lstStyle/>
          <a:p>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3" y="2650067"/>
            <a:ext cx="3411537" cy="2535767"/>
          </a:xfrm>
        </p:spPr>
        <p:txBody>
          <a:bodyPr/>
          <a:lstStyle/>
          <a:p>
            <a:endParaRPr lang="en-US"/>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5" y="1352463"/>
            <a:ext cx="8426449" cy="740833"/>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3" y="5406519"/>
            <a:ext cx="3411509" cy="789517"/>
          </a:xfrm>
        </p:spPr>
        <p:txBody>
          <a:bodyPr lIns="0" tIns="0" rIns="0" bIns="0"/>
          <a:lstStyle>
            <a:lvl1pPr>
              <a:defRPr sz="240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30" y="5406519"/>
            <a:ext cx="3411509" cy="789517"/>
          </a:xfrm>
        </p:spPr>
        <p:txBody>
          <a:bodyPr lIns="0" tIns="0" rIns="0" bIns="0"/>
          <a:lstStyle>
            <a:lvl1pPr>
              <a:defRPr sz="2400"/>
            </a:lvl1pPr>
          </a:lstStyle>
          <a:p>
            <a:pPr lvl="0"/>
            <a:r>
              <a:rPr lang="en-US" dirty="0"/>
              <a:t>Caption</a:t>
            </a:r>
          </a:p>
        </p:txBody>
      </p:sp>
    </p:spTree>
    <p:extLst>
      <p:ext uri="{BB962C8B-B14F-4D97-AF65-F5344CB8AC3E}">
        <p14:creationId xmlns:p14="http://schemas.microsoft.com/office/powerpoint/2010/main" val="1180691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dirty="0"/>
              <a:t>Click to edit Master title style</a:t>
            </a:r>
          </a:p>
        </p:txBody>
      </p:sp>
      <p:sp>
        <p:nvSpPr>
          <p:cNvPr id="3" name="Content Placeholder 2"/>
          <p:cNvSpPr>
            <a:spLocks noGrp="1"/>
          </p:cNvSpPr>
          <p:nvPr>
            <p:ph sz="half" idx="1"/>
          </p:nvPr>
        </p:nvSpPr>
        <p:spPr>
          <a:xfrm>
            <a:off x="358775"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46627"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226643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5" y="5905501"/>
            <a:ext cx="1536700" cy="531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58775" y="501651"/>
            <a:ext cx="8388586" cy="528757"/>
          </a:xfrm>
        </p:spPr>
        <p:txBody>
          <a:bodyPr tIns="0" anchor="t"/>
          <a:lstStyle>
            <a:lvl1pPr>
              <a:defRPr baseline="0">
                <a:solidFill>
                  <a:srgbClr val="E64626"/>
                </a:solidFill>
              </a:defRPr>
            </a:lvl1pPr>
          </a:lstStyle>
          <a:p>
            <a:r>
              <a:rPr lang="en-US" dirty="0"/>
              <a:t>Click to edit Master title style</a:t>
            </a:r>
          </a:p>
        </p:txBody>
      </p:sp>
      <p:sp>
        <p:nvSpPr>
          <p:cNvPr id="7" name="Picture Placeholder 13"/>
          <p:cNvSpPr>
            <a:spLocks noGrp="1"/>
          </p:cNvSpPr>
          <p:nvPr>
            <p:ph type="pic" sz="quarter" idx="12"/>
          </p:nvPr>
        </p:nvSpPr>
        <p:spPr>
          <a:xfrm>
            <a:off x="360000" y="1800001"/>
            <a:ext cx="8425225" cy="4556351"/>
          </a:xfrm>
          <a:solidFill>
            <a:schemeClr val="accent4"/>
          </a:solidFill>
        </p:spPr>
        <p:txBody>
          <a:bodyPr rtlCol="0" anchor="ctr">
            <a:normAutofit/>
          </a:bodyPr>
          <a:lstStyle>
            <a:lvl1pPr marL="0" indent="0" algn="ctr">
              <a:buNone/>
              <a:defRPr/>
            </a:lvl1pPr>
          </a:lstStyle>
          <a:p>
            <a:pPr lvl="0"/>
            <a:r>
              <a:rPr lang="en-US" noProof="0"/>
              <a:t>Click icon to add picture</a:t>
            </a:r>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1324801"/>
            <a:ext cx="8424000" cy="740833"/>
          </a:xfrm>
        </p:spPr>
        <p:txBody>
          <a:bodyPr lIns="0" tIns="0" rIns="0" bIns="0"/>
          <a:lstStyle>
            <a:lvl1pPr marL="0" indent="0">
              <a:buNone/>
              <a:defRPr>
                <a:solidFill>
                  <a:srgbClr val="343433"/>
                </a:solidFill>
              </a:defRPr>
            </a:lvl1pPr>
          </a:lstStyle>
          <a:p>
            <a:pPr lvl="0"/>
            <a:r>
              <a:rPr lang="en-US" dirty="0"/>
              <a:t>Click to edit Master text styles</a:t>
            </a:r>
          </a:p>
        </p:txBody>
      </p:sp>
    </p:spTree>
    <p:extLst>
      <p:ext uri="{BB962C8B-B14F-4D97-AF65-F5344CB8AC3E}">
        <p14:creationId xmlns:p14="http://schemas.microsoft.com/office/powerpoint/2010/main" val="2591622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501651"/>
            <a:ext cx="8426450" cy="585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1886643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5" y="501651"/>
            <a:ext cx="8426450" cy="585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solidFill>
                  <a:schemeClr val="bg1"/>
                </a:solidFill>
                <a:latin typeface="Arial" panose="020B0604020202020204" pitchFamily="34" charset="0"/>
                <a:cs typeface="Arial" panose="020B0604020202020204" pitchFamily="34" charset="0"/>
              </a:rPr>
              <a:t>The </a:t>
            </a:r>
            <a:r>
              <a:rPr lang="en-AU" sz="900">
                <a:solidFill>
                  <a:schemeClr val="bg1"/>
                </a:solidFill>
                <a:latin typeface="Arial" panose="020B0604020202020204" pitchFamily="34" charset="0"/>
                <a:cs typeface="Arial" panose="020B0604020202020204" pitchFamily="34" charset="0"/>
              </a:rPr>
              <a:t>University of Sydney</a:t>
            </a:r>
            <a:endParaRPr sz="9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1574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userDrawn="1"/>
        </p:nvSpPr>
        <p:spPr>
          <a:xfrm>
            <a:off x="1"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9322" y="5175903"/>
            <a:ext cx="1854200" cy="641350"/>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5" y="2603501"/>
            <a:ext cx="8426450" cy="825500"/>
          </a:xfrm>
        </p:spPr>
        <p:txBody>
          <a:bodyPr/>
          <a:lstStyle>
            <a:lvl1pPr algn="ctr">
              <a:defRPr sz="3000" b="1">
                <a:solidFill>
                  <a:schemeClr val="bg1"/>
                </a:solidFill>
              </a:defRPr>
            </a:lvl1pPr>
          </a:lstStyle>
          <a:p>
            <a:pPr lvl="0"/>
            <a:r>
              <a:rPr lang="en-US" dirty="0"/>
              <a:t>Questions?</a:t>
            </a:r>
          </a:p>
        </p:txBody>
      </p:sp>
    </p:spTree>
    <p:extLst>
      <p:ext uri="{BB962C8B-B14F-4D97-AF65-F5344CB8AC3E}">
        <p14:creationId xmlns:p14="http://schemas.microsoft.com/office/powerpoint/2010/main" val="4395880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userDrawn="1"/>
        </p:nvSpPr>
        <p:spPr>
          <a:xfrm>
            <a:off x="-107713" y="0"/>
            <a:ext cx="9240253" cy="68580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4799" y="4362431"/>
            <a:ext cx="325120" cy="325120"/>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98165" y="4322141"/>
            <a:ext cx="390144" cy="39014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4368055"/>
            <a:ext cx="325120" cy="325120"/>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58694" y="4183500"/>
            <a:ext cx="715264" cy="715264"/>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6" y="0"/>
            <a:ext cx="4372544" cy="6858000"/>
          </a:xfrm>
        </p:spPr>
        <p:txBody>
          <a:bodyPr/>
          <a:lstStyle/>
          <a:p>
            <a:endParaRPr lang="en-US"/>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6" y="501651"/>
            <a:ext cx="4019551" cy="647183"/>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latin typeface="Arial" panose="020B0604020202020204" pitchFamily="34" charset="0"/>
                <a:cs typeface="Arial" panose="020B0604020202020204" pitchFamily="34" charset="0"/>
              </a:rPr>
              <a:t>The </a:t>
            </a:r>
            <a:r>
              <a:rPr lang="en-AU" sz="900">
                <a:latin typeface="Arial" panose="020B0604020202020204" pitchFamily="34" charset="0"/>
                <a:cs typeface="Arial" panose="020B0604020202020204" pitchFamily="34" charset="0"/>
              </a:rPr>
              <a:t>University of Sydney</a:t>
            </a:r>
            <a:endParaRPr sz="90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userDrawn="1"/>
        </p:nvSpPr>
        <p:spPr bwMode="auto">
          <a:xfrm>
            <a:off x="358776" y="1451770"/>
            <a:ext cx="4019551" cy="262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a:solidFill>
                  <a:schemeClr val="tx1"/>
                </a:solidFill>
              </a:rPr>
              <a:t>Insert team/discipline area/</a:t>
            </a:r>
          </a:p>
          <a:p>
            <a:r>
              <a:rPr lang="en-AU" sz="2400" b="0">
                <a:solidFill>
                  <a:schemeClr val="tx1"/>
                </a:solidFill>
              </a:rPr>
              <a:t>First name Last name</a:t>
            </a:r>
          </a:p>
          <a:p>
            <a:r>
              <a:rPr lang="en-AU" sz="2400" b="0">
                <a:solidFill>
                  <a:schemeClr val="tx1"/>
                </a:solidFill>
              </a:rPr>
              <a:t>Position</a:t>
            </a:r>
          </a:p>
          <a:p>
            <a:r>
              <a:rPr lang="en-AU" sz="2400" b="0">
                <a:solidFill>
                  <a:schemeClr val="tx1"/>
                </a:solidFill>
              </a:rPr>
              <a:t>+61 2 XXXX </a:t>
            </a:r>
            <a:r>
              <a:rPr lang="en-AU" sz="2400" b="0" err="1">
                <a:solidFill>
                  <a:schemeClr val="tx1"/>
                </a:solidFill>
              </a:rPr>
              <a:t>XXXX</a:t>
            </a:r>
            <a:endParaRPr lang="en-AU" sz="2400" b="0">
              <a:solidFill>
                <a:schemeClr val="tx1"/>
              </a:solidFill>
            </a:endParaRPr>
          </a:p>
          <a:p>
            <a:r>
              <a:rPr lang="en-AU" sz="2400" b="0">
                <a:solidFill>
                  <a:schemeClr val="tx1"/>
                </a:solidFill>
              </a:rPr>
              <a:t>first.last@sydney.edu.au</a:t>
            </a:r>
          </a:p>
          <a:p>
            <a:r>
              <a:rPr lang="en-AU" sz="2400" b="0">
                <a:solidFill>
                  <a:schemeClr val="tx1"/>
                </a:solidFill>
              </a:rPr>
              <a:t>sydney.edu.au/</a:t>
            </a:r>
            <a:r>
              <a:rPr lang="en-AU" sz="2400" b="0" err="1">
                <a:solidFill>
                  <a:schemeClr val="tx1"/>
                </a:solidFill>
              </a:rPr>
              <a:t>url</a:t>
            </a:r>
            <a:endParaRPr lang="en-AU" sz="2400" b="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userDrawn="1"/>
        </p:nvSpPr>
        <p:spPr bwMode="auto">
          <a:xfrm>
            <a:off x="358776" y="4993513"/>
            <a:ext cx="4019551" cy="12680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a:solidFill>
                  <a:schemeClr val="tx1"/>
                </a:solidFill>
              </a:rPr>
              <a:t>Insert social media handles</a:t>
            </a:r>
          </a:p>
        </p:txBody>
      </p:sp>
    </p:spTree>
    <p:extLst>
      <p:ext uri="{BB962C8B-B14F-4D97-AF65-F5344CB8AC3E}">
        <p14:creationId xmlns:p14="http://schemas.microsoft.com/office/powerpoint/2010/main" val="2822603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24428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yellow left justifie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4" y="1617082"/>
            <a:ext cx="8407184" cy="708607"/>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6" y="2469567"/>
            <a:ext cx="8406302"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Tree>
    <p:extLst>
      <p:ext uri="{BB962C8B-B14F-4D97-AF65-F5344CB8AC3E}">
        <p14:creationId xmlns:p14="http://schemas.microsoft.com/office/powerpoint/2010/main" val="857315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775" y="5715000"/>
            <a:ext cx="1854200" cy="641350"/>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7169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0"/>
            <a:ext cx="9144000" cy="6858000"/>
          </a:xfrm>
        </p:spPr>
        <p:txBody>
          <a:bodyPr/>
          <a:lstStyle/>
          <a:p>
            <a:endParaRPr lang="en-US"/>
          </a:p>
        </p:txBody>
      </p:sp>
      <p:sp>
        <p:nvSpPr>
          <p:cNvPr id="9" name="Title 8"/>
          <p:cNvSpPr>
            <a:spLocks noGrp="1"/>
          </p:cNvSpPr>
          <p:nvPr>
            <p:ph type="title" hasCustomPrompt="1"/>
          </p:nvPr>
        </p:nvSpPr>
        <p:spPr>
          <a:xfrm>
            <a:off x="358776" y="513894"/>
            <a:ext cx="8430293" cy="708607"/>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6" y="1327793"/>
            <a:ext cx="8430293"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7768" y="2036399"/>
            <a:ext cx="1854200" cy="641350"/>
          </a:xfrm>
          <a:prstGeom prst="rect">
            <a:avLst/>
          </a:prstGeom>
        </p:spPr>
      </p:pic>
    </p:spTree>
    <p:extLst>
      <p:ext uri="{BB962C8B-B14F-4D97-AF65-F5344CB8AC3E}">
        <p14:creationId xmlns:p14="http://schemas.microsoft.com/office/powerpoint/2010/main" val="142648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5" y="1797599"/>
            <a:ext cx="3948874" cy="1322972"/>
          </a:xfrm>
        </p:spPr>
        <p:txBody>
          <a:bodyPr anchor="t"/>
          <a:lstStyle>
            <a:lvl1pPr>
              <a:defRPr sz="1575">
                <a:solidFill>
                  <a:schemeClr val="bg1"/>
                </a:solidFill>
              </a:defRPr>
            </a:lvl1pPr>
          </a:lstStyle>
          <a:p>
            <a:r>
              <a:rPr lang="en-AU"/>
              <a:t>Click to edit Master title style</a:t>
            </a:r>
            <a:endParaRPr lang="en-US" dirty="0"/>
          </a:p>
        </p:txBody>
      </p:sp>
      <p:sp>
        <p:nvSpPr>
          <p:cNvPr id="10" name="Text Placeholder 4"/>
          <p:cNvSpPr>
            <a:spLocks noGrp="1"/>
          </p:cNvSpPr>
          <p:nvPr>
            <p:ph type="body" sz="quarter" idx="11"/>
          </p:nvPr>
        </p:nvSpPr>
        <p:spPr>
          <a:xfrm>
            <a:off x="366943" y="3360968"/>
            <a:ext cx="3963817" cy="852488"/>
          </a:xfrm>
        </p:spPr>
        <p:txBody>
          <a:bodyPr>
            <a:noAutofit/>
          </a:bodyPr>
          <a:lstStyle>
            <a:lvl1pPr marL="0" indent="0">
              <a:lnSpc>
                <a:spcPct val="90000"/>
              </a:lnSpc>
              <a:buNone/>
              <a:defRPr sz="900"/>
            </a:lvl1pPr>
            <a:lvl2pPr marL="257175" indent="0">
              <a:buNone/>
              <a:defRPr sz="900"/>
            </a:lvl2pPr>
            <a:lvl3pPr marL="514350" indent="0">
              <a:buNone/>
              <a:defRPr sz="900"/>
            </a:lvl3pPr>
            <a:lvl4pPr marL="771525" indent="0">
              <a:buNone/>
              <a:defRPr/>
            </a:lvl4pPr>
            <a:lvl5pPr marL="1028700" indent="0">
              <a:buNone/>
              <a:defRPr/>
            </a:lvl5pPr>
          </a:lstStyle>
          <a:p>
            <a:pPr lvl="0"/>
            <a:r>
              <a:rPr lang="en-AU"/>
              <a:t>Click to edit Master text styles</a:t>
            </a:r>
          </a:p>
          <a:p>
            <a:pPr lvl="1"/>
            <a:r>
              <a:rPr lang="en-AU"/>
              <a:t>Second level</a:t>
            </a:r>
          </a:p>
          <a:p>
            <a:pPr lvl="2"/>
            <a:r>
              <a:rPr lang="en-AU"/>
              <a:t>Third level</a:t>
            </a:r>
          </a:p>
        </p:txBody>
      </p:sp>
    </p:spTree>
    <p:extLst>
      <p:ext uri="{BB962C8B-B14F-4D97-AF65-F5344CB8AC3E}">
        <p14:creationId xmlns:p14="http://schemas.microsoft.com/office/powerpoint/2010/main" val="24588908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358902"/>
            <a:ext cx="8426450"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31850763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Picture Placeholder 13"/>
          <p:cNvSpPr>
            <a:spLocks noGrp="1"/>
          </p:cNvSpPr>
          <p:nvPr>
            <p:ph type="pic" sz="quarter" idx="12"/>
          </p:nvPr>
        </p:nvSpPr>
        <p:spPr>
          <a:xfrm>
            <a:off x="4587877" y="0"/>
            <a:ext cx="4556125"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3" name="Picture 12" descr="A view of a city street&#10;&#10;Description automatically generated">
            <a:extLst>
              <a:ext uri="{FF2B5EF4-FFF2-40B4-BE49-F238E27FC236}">
                <a16:creationId xmlns:a16="http://schemas.microsoft.com/office/drawing/2014/main" id="{63312DD7-C717-A94A-9B5F-6550C2610BB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3" y="-1"/>
            <a:ext cx="4576227" cy="6858000"/>
          </a:xfrm>
          <a:prstGeom prst="rect">
            <a:avLst/>
          </a:prstGeom>
        </p:spPr>
      </p:pic>
      <p:sp>
        <p:nvSpPr>
          <p:cNvPr id="7" name="Title 8">
            <a:extLst>
              <a:ext uri="{FF2B5EF4-FFF2-40B4-BE49-F238E27FC236}">
                <a16:creationId xmlns:a16="http://schemas.microsoft.com/office/drawing/2014/main" id="{B7BF95FE-2C8C-1143-AEE5-415586951E2F}"/>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93CB376-C0CB-ED45-B607-FE09FC31D218}"/>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3329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FD846324-0975-4A42-9910-97B18EAE44B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67771" y="0"/>
            <a:ext cx="4567509" cy="6858000"/>
          </a:xfrm>
          <a:prstGeom prst="rect">
            <a:avLst/>
          </a:prstGeom>
        </p:spPr>
      </p:pic>
      <p:sp>
        <p:nvSpPr>
          <p:cNvPr id="7" name="Title 8">
            <a:extLst>
              <a:ext uri="{FF2B5EF4-FFF2-40B4-BE49-F238E27FC236}">
                <a16:creationId xmlns:a16="http://schemas.microsoft.com/office/drawing/2014/main" id="{01B2F048-E8FC-8A4E-8DDE-647F5445BFE9}"/>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A0F5EAC1-9F73-5641-AB32-0ED689CDEEB3}"/>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963336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5B555A18-63E4-4E45-B51E-13C52CD37C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0" y="0"/>
            <a:ext cx="4572000" cy="6858000"/>
          </a:xfrm>
          <a:prstGeom prst="rect">
            <a:avLst/>
          </a:prstGeom>
        </p:spPr>
      </p:pic>
      <p:sp>
        <p:nvSpPr>
          <p:cNvPr id="7" name="Title 8">
            <a:extLst>
              <a:ext uri="{FF2B5EF4-FFF2-40B4-BE49-F238E27FC236}">
                <a16:creationId xmlns:a16="http://schemas.microsoft.com/office/drawing/2014/main" id="{81F9E4D6-F775-284D-ADC5-7A967F62816A}"/>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B3D86596-91B6-7849-AB9A-968689EE4B5E}"/>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69649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all, indoor, ceiling, floor&#10;&#10;Description automatically generated">
            <a:extLst>
              <a:ext uri="{FF2B5EF4-FFF2-40B4-BE49-F238E27FC236}">
                <a16:creationId xmlns:a16="http://schemas.microsoft.com/office/drawing/2014/main" id="{A196A5F0-0505-454C-9646-38C0888EAC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6858000"/>
          </a:xfrm>
          <a:prstGeom prst="rect">
            <a:avLst/>
          </a:prstGeom>
        </p:spPr>
      </p:pic>
      <p:sp>
        <p:nvSpPr>
          <p:cNvPr id="11" name="Title 8">
            <a:extLst>
              <a:ext uri="{FF2B5EF4-FFF2-40B4-BE49-F238E27FC236}">
                <a16:creationId xmlns:a16="http://schemas.microsoft.com/office/drawing/2014/main" id="{AD8A8234-470B-6B4C-AD83-A953D38FF07F}"/>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E77678A9-BBDF-6240-A6E9-6AFE2E759E75}"/>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846286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0" y="17364"/>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view of a large building&#10;&#10;Description automatically generated">
            <a:extLst>
              <a:ext uri="{FF2B5EF4-FFF2-40B4-BE49-F238E27FC236}">
                <a16:creationId xmlns:a16="http://schemas.microsoft.com/office/drawing/2014/main" id="{24F1E7D3-CFB1-DF4E-96E4-6210BAC6FB4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6875364"/>
          </a:xfrm>
          <a:prstGeom prst="rect">
            <a:avLst/>
          </a:prstGeom>
        </p:spPr>
      </p:pic>
      <p:sp>
        <p:nvSpPr>
          <p:cNvPr id="9" name="Title 8">
            <a:extLst>
              <a:ext uri="{FF2B5EF4-FFF2-40B4-BE49-F238E27FC236}">
                <a16:creationId xmlns:a16="http://schemas.microsoft.com/office/drawing/2014/main" id="{193FD27B-FAA6-5146-83B6-51116F88C944}"/>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75385F31-8F09-6A45-AFFF-B72CD3787A00}"/>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955977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view of a large window&#10;&#10;Description automatically generated">
            <a:extLst>
              <a:ext uri="{FF2B5EF4-FFF2-40B4-BE49-F238E27FC236}">
                <a16:creationId xmlns:a16="http://schemas.microsoft.com/office/drawing/2014/main" id="{6448CA2D-2D83-6F40-B080-DAE168D45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67665" y="606"/>
            <a:ext cx="4680103" cy="6857394"/>
          </a:xfrm>
          <a:prstGeom prst="rect">
            <a:avLst/>
          </a:prstGeom>
        </p:spPr>
      </p:pic>
      <p:sp>
        <p:nvSpPr>
          <p:cNvPr id="9" name="Title 8">
            <a:extLst>
              <a:ext uri="{FF2B5EF4-FFF2-40B4-BE49-F238E27FC236}">
                <a16:creationId xmlns:a16="http://schemas.microsoft.com/office/drawing/2014/main" id="{A30F13B7-229E-5241-B814-6E82C23DC922}"/>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FD801D8-52D3-ED4C-9286-C21422F9D5A9}"/>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43651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bench in front of a building&#10;&#10;Description automatically generated">
            <a:extLst>
              <a:ext uri="{FF2B5EF4-FFF2-40B4-BE49-F238E27FC236}">
                <a16:creationId xmlns:a16="http://schemas.microsoft.com/office/drawing/2014/main" id="{595D4B98-EC35-6E4E-B52D-B38B0E0CB2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2283"/>
          <a:stretch/>
        </p:blipFill>
        <p:spPr>
          <a:xfrm>
            <a:off x="4467663" y="0"/>
            <a:ext cx="4676336" cy="7014504"/>
          </a:xfrm>
          <a:prstGeom prst="rect">
            <a:avLst/>
          </a:prstGeom>
        </p:spPr>
      </p:pic>
      <p:sp>
        <p:nvSpPr>
          <p:cNvPr id="11" name="Title 8">
            <a:extLst>
              <a:ext uri="{FF2B5EF4-FFF2-40B4-BE49-F238E27FC236}">
                <a16:creationId xmlns:a16="http://schemas.microsoft.com/office/drawing/2014/main" id="{4B7D9D05-70A7-7340-98E2-3EC55807DF76}"/>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50464F8C-4239-7249-B7AD-71C0585F6180}"/>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21936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age with image behi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604E3-9BBF-564A-BDCB-9CC1E71A23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5" name="Rectangle 4">
            <a:extLst>
              <a:ext uri="{FF2B5EF4-FFF2-40B4-BE49-F238E27FC236}">
                <a16:creationId xmlns:a16="http://schemas.microsoft.com/office/drawing/2014/main" id="{CE9B129D-1C6C-0F40-A469-C0E4E3C17AD7}"/>
              </a:ext>
            </a:extLst>
          </p:cNvPr>
          <p:cNvSpPr/>
          <p:nvPr userDrawn="1"/>
        </p:nvSpPr>
        <p:spPr>
          <a:xfrm>
            <a:off x="0" y="0"/>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358775" y="502708"/>
            <a:ext cx="8430293" cy="708607"/>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5" y="1059062"/>
            <a:ext cx="8430293"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767669"/>
            <a:ext cx="1854200" cy="641350"/>
          </a:xfrm>
          <a:prstGeom prst="rect">
            <a:avLst/>
          </a:prstGeom>
        </p:spPr>
      </p:pic>
    </p:spTree>
    <p:extLst>
      <p:ext uri="{BB962C8B-B14F-4D97-AF65-F5344CB8AC3E}">
        <p14:creationId xmlns:p14="http://schemas.microsoft.com/office/powerpoint/2010/main" val="3992632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937BE605-3862-1545-9D7B-F5F181FA5E3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67663" y="-1"/>
            <a:ext cx="4694049" cy="6858001"/>
          </a:xfrm>
          <a:prstGeom prst="rect">
            <a:avLst/>
          </a:prstGeom>
        </p:spPr>
      </p:pic>
      <p:sp>
        <p:nvSpPr>
          <p:cNvPr id="9" name="Title 8">
            <a:extLst>
              <a:ext uri="{FF2B5EF4-FFF2-40B4-BE49-F238E27FC236}">
                <a16:creationId xmlns:a16="http://schemas.microsoft.com/office/drawing/2014/main" id="{50535163-46A9-7748-B4B1-2CCCDB1A63E9}"/>
              </a:ext>
            </a:extLst>
          </p:cNvPr>
          <p:cNvSpPr>
            <a:spLocks noGrp="1"/>
          </p:cNvSpPr>
          <p:nvPr>
            <p:ph type="title"/>
          </p:nvPr>
        </p:nvSpPr>
        <p:spPr>
          <a:xfrm>
            <a:off x="381884" y="588356"/>
            <a:ext cx="3948874"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C9A982C3-1052-544B-B943-34291F9E9BA1}"/>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534623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ooden, indoor, building, floor&#10;&#10;Description automatically generated">
            <a:extLst>
              <a:ext uri="{FF2B5EF4-FFF2-40B4-BE49-F238E27FC236}">
                <a16:creationId xmlns:a16="http://schemas.microsoft.com/office/drawing/2014/main" id="{027F469D-BD18-954A-9A1A-8F1D6A3828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327" y="0"/>
            <a:ext cx="4575572" cy="6858000"/>
          </a:xfrm>
          <a:prstGeom prst="rect">
            <a:avLst/>
          </a:prstGeom>
        </p:spPr>
      </p:pic>
      <p:sp>
        <p:nvSpPr>
          <p:cNvPr id="7" name="Title 8">
            <a:extLst>
              <a:ext uri="{FF2B5EF4-FFF2-40B4-BE49-F238E27FC236}">
                <a16:creationId xmlns:a16="http://schemas.microsoft.com/office/drawing/2014/main" id="{F7F5BF2A-AC4A-1A42-AAE5-EFA621B57D2A}"/>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0" name="Text Placeholder 4">
            <a:extLst>
              <a:ext uri="{FF2B5EF4-FFF2-40B4-BE49-F238E27FC236}">
                <a16:creationId xmlns:a16="http://schemas.microsoft.com/office/drawing/2014/main" id="{1F02D92F-5115-844C-A4E9-2F6FDB1AFB5F}"/>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88232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close up of a device&#10;&#10;Description automatically generated">
            <a:extLst>
              <a:ext uri="{FF2B5EF4-FFF2-40B4-BE49-F238E27FC236}">
                <a16:creationId xmlns:a16="http://schemas.microsoft.com/office/drawing/2014/main" id="{D66EB99F-F155-5343-A51B-12DBD3DF7BF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2" y="0"/>
            <a:ext cx="4576227" cy="6875645"/>
          </a:xfrm>
          <a:prstGeom prst="rect">
            <a:avLst/>
          </a:prstGeom>
        </p:spPr>
      </p:pic>
      <p:sp>
        <p:nvSpPr>
          <p:cNvPr id="7" name="Title 8">
            <a:extLst>
              <a:ext uri="{FF2B5EF4-FFF2-40B4-BE49-F238E27FC236}">
                <a16:creationId xmlns:a16="http://schemas.microsoft.com/office/drawing/2014/main" id="{203B2E81-0B17-C14D-871B-CFD7397D6032}"/>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ACABB86B-1F70-C340-B833-D9E64690EDEC}"/>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061231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8" name="Picture 7" descr="A large brick building with many windows&#10;&#10;Description automatically generated">
            <a:extLst>
              <a:ext uri="{FF2B5EF4-FFF2-40B4-BE49-F238E27FC236}">
                <a16:creationId xmlns:a16="http://schemas.microsoft.com/office/drawing/2014/main" id="{B624EB83-3DEF-5A40-82E3-BA7BE6E83D2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3" y="-1"/>
            <a:ext cx="4576228" cy="6855115"/>
          </a:xfrm>
          <a:prstGeom prst="rect">
            <a:avLst/>
          </a:prstGeom>
        </p:spPr>
      </p:pic>
      <p:sp>
        <p:nvSpPr>
          <p:cNvPr id="9" name="Title 8">
            <a:extLst>
              <a:ext uri="{FF2B5EF4-FFF2-40B4-BE49-F238E27FC236}">
                <a16:creationId xmlns:a16="http://schemas.microsoft.com/office/drawing/2014/main" id="{42004013-5879-D34C-BAFC-44A0C7C52987}"/>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0" name="Text Placeholder 4">
            <a:extLst>
              <a:ext uri="{FF2B5EF4-FFF2-40B4-BE49-F238E27FC236}">
                <a16:creationId xmlns:a16="http://schemas.microsoft.com/office/drawing/2014/main" id="{2A5DF2FE-20A3-FD49-A928-C8B687FFB191}"/>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9351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userDrawn="1"/>
        </p:nvSpPr>
        <p:spPr>
          <a:xfrm>
            <a:off x="0" y="-147667"/>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n old stone building&#10;&#10;Description automatically generated">
            <a:extLst>
              <a:ext uri="{FF2B5EF4-FFF2-40B4-BE49-F238E27FC236}">
                <a16:creationId xmlns:a16="http://schemas.microsoft.com/office/drawing/2014/main" id="{0467D4D8-EE96-6644-B22D-704124139E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3663952" y="1422400"/>
            <a:ext cx="6019798" cy="4013199"/>
          </a:xfrm>
          <a:prstGeom prst="rect">
            <a:avLst/>
          </a:prstGeom>
        </p:spPr>
      </p:pic>
      <p:sp>
        <p:nvSpPr>
          <p:cNvPr id="13" name="Title 8">
            <a:extLst>
              <a:ext uri="{FF2B5EF4-FFF2-40B4-BE49-F238E27FC236}">
                <a16:creationId xmlns:a16="http://schemas.microsoft.com/office/drawing/2014/main" id="{EB285D19-A405-BB4C-B142-722A2913CE59}"/>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4" name="Text Placeholder 4">
            <a:extLst>
              <a:ext uri="{FF2B5EF4-FFF2-40B4-BE49-F238E27FC236}">
                <a16:creationId xmlns:a16="http://schemas.microsoft.com/office/drawing/2014/main" id="{A1214D66-D55C-D44A-B441-B18BD72691C5}"/>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96431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icture containing building, indoor, wall&#10;&#10;Description automatically generated">
            <a:extLst>
              <a:ext uri="{FF2B5EF4-FFF2-40B4-BE49-F238E27FC236}">
                <a16:creationId xmlns:a16="http://schemas.microsoft.com/office/drawing/2014/main" id="{FCCF841B-1E42-464B-9D7C-BCA3A89AB41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25030" y="358212"/>
            <a:ext cx="4055421" cy="6077514"/>
          </a:xfrm>
          <a:prstGeom prst="rect">
            <a:avLst/>
          </a:prstGeom>
        </p:spPr>
      </p:pic>
      <p:sp>
        <p:nvSpPr>
          <p:cNvPr id="7" name="Title 8">
            <a:extLst>
              <a:ext uri="{FF2B5EF4-FFF2-40B4-BE49-F238E27FC236}">
                <a16:creationId xmlns:a16="http://schemas.microsoft.com/office/drawing/2014/main" id="{BEBC78F8-9C19-E44F-8E6E-30B20C0A5958}"/>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AE83AE87-8A18-7C49-B572-8BE1C3E84F8C}"/>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11638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erson standing in front of a building&#10;&#10;Description automatically generated">
            <a:extLst>
              <a:ext uri="{FF2B5EF4-FFF2-40B4-BE49-F238E27FC236}">
                <a16:creationId xmlns:a16="http://schemas.microsoft.com/office/drawing/2014/main" id="{42387223-0769-BE44-9811-097FA95669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419102"/>
            <a:ext cx="4108451" cy="6019798"/>
          </a:xfrm>
          <a:prstGeom prst="rect">
            <a:avLst/>
          </a:prstGeom>
        </p:spPr>
      </p:pic>
      <p:sp>
        <p:nvSpPr>
          <p:cNvPr id="7" name="Title 8">
            <a:extLst>
              <a:ext uri="{FF2B5EF4-FFF2-40B4-BE49-F238E27FC236}">
                <a16:creationId xmlns:a16="http://schemas.microsoft.com/office/drawing/2014/main" id="{24AED201-B440-AA40-BBED-62B7C0D4050E}"/>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333A7848-7DA9-D245-808E-38FA212DEB0C}"/>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276781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sign on the side of a building&#10;&#10;Description automatically generated">
            <a:extLst>
              <a:ext uri="{FF2B5EF4-FFF2-40B4-BE49-F238E27FC236}">
                <a16:creationId xmlns:a16="http://schemas.microsoft.com/office/drawing/2014/main" id="{7656571C-9B67-0742-8350-6E56403548B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1999" y="419099"/>
            <a:ext cx="4108452" cy="6019797"/>
          </a:xfrm>
          <a:prstGeom prst="rect">
            <a:avLst/>
          </a:prstGeom>
        </p:spPr>
      </p:pic>
      <p:sp>
        <p:nvSpPr>
          <p:cNvPr id="7" name="Title 8">
            <a:extLst>
              <a:ext uri="{FF2B5EF4-FFF2-40B4-BE49-F238E27FC236}">
                <a16:creationId xmlns:a16="http://schemas.microsoft.com/office/drawing/2014/main" id="{79388964-420B-BF4D-8DBF-CAFF1C3B6D02}"/>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7B539C16-E252-7E4A-9ABE-B5367A682FD7}"/>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87350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 White option 4">
    <p:spTree>
      <p:nvGrpSpPr>
        <p:cNvPr id="1" name=""/>
        <p:cNvGrpSpPr/>
        <p:nvPr/>
      </p:nvGrpSpPr>
      <p:grpSpPr>
        <a:xfrm>
          <a:off x="0" y="0"/>
          <a:ext cx="0" cy="0"/>
          <a:chOff x="0" y="0"/>
          <a:chExt cx="0" cy="0"/>
        </a:xfrm>
      </p:grpSpPr>
      <p:sp>
        <p:nvSpPr>
          <p:cNvPr id="5" name="Rectangle 4"/>
          <p:cNvSpPr/>
          <p:nvPr userDrawn="1"/>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7085503F-3ACD-544D-A1FE-7E9AA2FB19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1998" y="419099"/>
            <a:ext cx="4108453" cy="6019797"/>
          </a:xfrm>
          <a:prstGeom prst="rect">
            <a:avLst/>
          </a:prstGeom>
        </p:spPr>
      </p:pic>
      <p:sp>
        <p:nvSpPr>
          <p:cNvPr id="7" name="Title 8">
            <a:extLst>
              <a:ext uri="{FF2B5EF4-FFF2-40B4-BE49-F238E27FC236}">
                <a16:creationId xmlns:a16="http://schemas.microsoft.com/office/drawing/2014/main" id="{977CE053-748F-F94F-9BDB-26FA721980F0}"/>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2" name="Text Placeholder 4">
            <a:extLst>
              <a:ext uri="{FF2B5EF4-FFF2-40B4-BE49-F238E27FC236}">
                <a16:creationId xmlns:a16="http://schemas.microsoft.com/office/drawing/2014/main" id="{0E3B84B9-155B-1140-B4BB-62BBD0E79340}"/>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75343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view of a city&#10;&#10;Description automatically generated">
            <a:extLst>
              <a:ext uri="{FF2B5EF4-FFF2-40B4-BE49-F238E27FC236}">
                <a16:creationId xmlns:a16="http://schemas.microsoft.com/office/drawing/2014/main" id="{61256C31-9270-B24B-8AE2-00346517F25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2285"/>
          <a:stretch/>
        </p:blipFill>
        <p:spPr>
          <a:xfrm>
            <a:off x="4467498" y="419099"/>
            <a:ext cx="4285956" cy="6279875"/>
          </a:xfrm>
          <a:prstGeom prst="rect">
            <a:avLst/>
          </a:prstGeom>
        </p:spPr>
      </p:pic>
      <p:sp>
        <p:nvSpPr>
          <p:cNvPr id="7" name="Title 8">
            <a:extLst>
              <a:ext uri="{FF2B5EF4-FFF2-40B4-BE49-F238E27FC236}">
                <a16:creationId xmlns:a16="http://schemas.microsoft.com/office/drawing/2014/main" id="{64D4D538-7063-694D-BA0B-31A19B1A6FFC}"/>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9" name="Text Placeholder 4">
            <a:extLst>
              <a:ext uri="{FF2B5EF4-FFF2-40B4-BE49-F238E27FC236}">
                <a16:creationId xmlns:a16="http://schemas.microsoft.com/office/drawing/2014/main" id="{87BBF45E-241A-8C4F-B98D-2EDF716EC7E7}"/>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811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age with image behind">
    <p:spTree>
      <p:nvGrpSpPr>
        <p:cNvPr id="1" name=""/>
        <p:cNvGrpSpPr/>
        <p:nvPr/>
      </p:nvGrpSpPr>
      <p:grpSpPr>
        <a:xfrm>
          <a:off x="0" y="0"/>
          <a:ext cx="0" cy="0"/>
          <a:chOff x="0" y="0"/>
          <a:chExt cx="0" cy="0"/>
        </a:xfrm>
      </p:grpSpPr>
      <p:pic>
        <p:nvPicPr>
          <p:cNvPr id="7" name="Picture 6" descr="A view of a city street&#10;&#10;Description automatically generated">
            <a:extLst>
              <a:ext uri="{FF2B5EF4-FFF2-40B4-BE49-F238E27FC236}">
                <a16:creationId xmlns:a16="http://schemas.microsoft.com/office/drawing/2014/main" id="{67012C42-1A7F-3146-86EF-E49C098EBBC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6878482"/>
          </a:xfrm>
          <a:prstGeom prst="rect">
            <a:avLst/>
          </a:prstGeom>
        </p:spPr>
      </p:pic>
      <p:sp>
        <p:nvSpPr>
          <p:cNvPr id="6" name="Title 8">
            <a:extLst>
              <a:ext uri="{FF2B5EF4-FFF2-40B4-BE49-F238E27FC236}">
                <a16:creationId xmlns:a16="http://schemas.microsoft.com/office/drawing/2014/main" id="{816ED9D9-2881-CA4E-B966-43A154588A57}"/>
              </a:ext>
            </a:extLst>
          </p:cNvPr>
          <p:cNvSpPr>
            <a:spLocks noGrp="1"/>
          </p:cNvSpPr>
          <p:nvPr>
            <p:ph type="title" hasCustomPrompt="1"/>
          </p:nvPr>
        </p:nvSpPr>
        <p:spPr>
          <a:xfrm>
            <a:off x="358775" y="502708"/>
            <a:ext cx="8430293" cy="708607"/>
          </a:xfrm>
        </p:spPr>
        <p:txBody>
          <a:bodyPr anchor="t"/>
          <a:lstStyle>
            <a:lvl1pPr algn="ctr">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3B70235C-BAAA-674D-9565-095D7A6BA01B}"/>
              </a:ext>
            </a:extLst>
          </p:cNvPr>
          <p:cNvSpPr>
            <a:spLocks noGrp="1"/>
          </p:cNvSpPr>
          <p:nvPr>
            <p:ph type="body" sz="quarter" idx="13" hasCustomPrompt="1"/>
          </p:nvPr>
        </p:nvSpPr>
        <p:spPr>
          <a:xfrm>
            <a:off x="358775" y="1135189"/>
            <a:ext cx="8430293"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0" name="Picture 9">
            <a:extLst>
              <a:ext uri="{FF2B5EF4-FFF2-40B4-BE49-F238E27FC236}">
                <a16:creationId xmlns:a16="http://schemas.microsoft.com/office/drawing/2014/main" id="{4868A9EC-3CA6-AD42-BDF0-A265ADE9F60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767669"/>
            <a:ext cx="1854200" cy="641350"/>
          </a:xfrm>
          <a:prstGeom prst="rect">
            <a:avLst/>
          </a:prstGeom>
        </p:spPr>
      </p:pic>
    </p:spTree>
    <p:extLst>
      <p:ext uri="{BB962C8B-B14F-4D97-AF65-F5344CB8AC3E}">
        <p14:creationId xmlns:p14="http://schemas.microsoft.com/office/powerpoint/2010/main" val="40652720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Picture Placeholder 13"/>
          <p:cNvSpPr>
            <a:spLocks noGrp="1"/>
          </p:cNvSpPr>
          <p:nvPr>
            <p:ph type="pic" sz="quarter" idx="12"/>
          </p:nvPr>
        </p:nvSpPr>
        <p:spPr>
          <a:xfrm>
            <a:off x="4587876" y="418355"/>
            <a:ext cx="4150358"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7" name="Title 8">
            <a:extLst>
              <a:ext uri="{FF2B5EF4-FFF2-40B4-BE49-F238E27FC236}">
                <a16:creationId xmlns:a16="http://schemas.microsoft.com/office/drawing/2014/main" id="{610FA0CD-08FB-2E45-8180-D86BDB467B08}"/>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11" name="Text Placeholder 4">
            <a:extLst>
              <a:ext uri="{FF2B5EF4-FFF2-40B4-BE49-F238E27FC236}">
                <a16:creationId xmlns:a16="http://schemas.microsoft.com/office/drawing/2014/main" id="{8E33F84B-9A42-504F-9E05-1436C79D277E}"/>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51023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6" name="Title 8">
            <a:extLst>
              <a:ext uri="{FF2B5EF4-FFF2-40B4-BE49-F238E27FC236}">
                <a16:creationId xmlns:a16="http://schemas.microsoft.com/office/drawing/2014/main" id="{63F1E73F-993F-2743-A4D6-C74AC29EA7CE}"/>
              </a:ext>
            </a:extLst>
          </p:cNvPr>
          <p:cNvSpPr>
            <a:spLocks noGrp="1"/>
          </p:cNvSpPr>
          <p:nvPr>
            <p:ph type="title"/>
          </p:nvPr>
        </p:nvSpPr>
        <p:spPr>
          <a:xfrm>
            <a:off x="366941" y="588356"/>
            <a:ext cx="3963817"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F50306BA-4DCA-6643-9EAE-3C143CE3849A}"/>
              </a:ext>
            </a:extLst>
          </p:cNvPr>
          <p:cNvSpPr>
            <a:spLocks noGrp="1"/>
          </p:cNvSpPr>
          <p:nvPr>
            <p:ph type="body" sz="quarter" idx="11"/>
          </p:nvPr>
        </p:nvSpPr>
        <p:spPr>
          <a:xfrm>
            <a:off x="366941" y="1963248"/>
            <a:ext cx="3963817"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052979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5" y="501651"/>
            <a:ext cx="8426450" cy="64718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p:nvPr>
        </p:nvSpPr>
        <p:spPr>
          <a:xfrm>
            <a:off x="358775" y="1358902"/>
            <a:ext cx="8426449" cy="4767263"/>
          </a:xfrm>
        </p:spPr>
        <p:txBody>
          <a:bodyPr>
            <a:noAutofit/>
          </a:bodyPr>
          <a:lstStyle>
            <a:lvl1pPr fontAlgn="auto">
              <a:spcAft>
                <a:spcPts val="450"/>
              </a:spcAft>
              <a:buFont typeface="Lucida Grande"/>
              <a:buChar cha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a:p>
            <a:pPr fontAlgn="auto">
              <a:spcAft>
                <a:spcPts val="450"/>
              </a:spcAft>
              <a:buFont typeface="Lucida Grande"/>
              <a:buChar char="–"/>
              <a:defRPr/>
            </a:pPr>
            <a:r>
              <a:rPr lang="en-US" dirty="0">
                <a:solidFill>
                  <a:prstClr val="black"/>
                </a:solidFill>
                <a:ea typeface="+mn-ea"/>
              </a:rPr>
              <a:t>Bullet point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739925918"/>
              </p:ext>
            </p:extLst>
          </p:nvPr>
        </p:nvGraphicFramePr>
        <p:xfrm>
          <a:off x="358774" y="3326479"/>
          <a:ext cx="8426448" cy="2799685"/>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559937">
                <a:tc>
                  <a:txBody>
                    <a:bodyPr/>
                    <a:lstStyle/>
                    <a:p>
                      <a:r>
                        <a:rPr lang="en-US" sz="2400">
                          <a:latin typeface="Tw Cen MT"/>
                          <a:cs typeface="Tw Cen MT"/>
                        </a:rPr>
                        <a:t>Heading</a:t>
                      </a:r>
                      <a:r>
                        <a:rPr lang="en-US" sz="2400" baseline="0">
                          <a:latin typeface="Tw Cen MT"/>
                          <a:cs typeface="Tw Cen MT"/>
                        </a:rPr>
                        <a:t> 1</a:t>
                      </a:r>
                      <a:endParaRPr lang="en-US" sz="240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a:latin typeface="Tw Cen MT"/>
                          <a:cs typeface="Tw Cen MT"/>
                        </a:rPr>
                        <a:t>Heading</a:t>
                      </a:r>
                      <a:r>
                        <a:rPr lang="en-US" sz="2400" baseline="0">
                          <a:latin typeface="Tw Cen MT"/>
                          <a:cs typeface="Tw Cen MT"/>
                        </a:rPr>
                        <a:t> 2</a:t>
                      </a:r>
                      <a:endParaRPr lang="en-US" sz="240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a:latin typeface="Tw Cen MT"/>
                          <a:cs typeface="Tw Cen MT"/>
                        </a:rPr>
                        <a:t>Heading</a:t>
                      </a:r>
                      <a:r>
                        <a:rPr lang="en-US" sz="2400" baseline="0">
                          <a:latin typeface="Tw Cen MT"/>
                          <a:cs typeface="Tw Cen MT"/>
                        </a:rPr>
                        <a:t> 3</a:t>
                      </a:r>
                      <a:endParaRPr lang="en-US" sz="240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59937">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a:latin typeface="Tw Cen MT"/>
                          <a:cs typeface="Tw Cen MT"/>
                        </a:rPr>
                        <a:t>Body</a:t>
                      </a:r>
                      <a:r>
                        <a:rPr lang="en-US" sz="2400" baseline="0">
                          <a:latin typeface="Tw Cen MT"/>
                          <a:cs typeface="Tw Cen MT"/>
                        </a:rPr>
                        <a:t> copy</a:t>
                      </a:r>
                      <a:endParaRPr lang="en-US" sz="240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59937">
                <a:tc>
                  <a:txBody>
                    <a:bodyPr/>
                    <a:lstStyle/>
                    <a:p>
                      <a:r>
                        <a:rPr lang="en-US" sz="240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59937">
                <a:tc>
                  <a:txBody>
                    <a:bodyPr/>
                    <a:lstStyle/>
                    <a:p>
                      <a:r>
                        <a:rPr lang="en-US" sz="240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59937">
                <a:tc>
                  <a:txBody>
                    <a:bodyPr/>
                    <a:lstStyle/>
                    <a:p>
                      <a:r>
                        <a:rPr lang="en-US" sz="2400">
                          <a:latin typeface="Tw Cen MT"/>
                          <a:cs typeface="Tw Cen MT"/>
                        </a:rPr>
                        <a:t>xxx</a:t>
                      </a:r>
                    </a:p>
                  </a:txBody>
                  <a:tcPr marL="68580" marR="68580">
                    <a:lnT w="6350" cap="flat" cmpd="sng" algn="ctr">
                      <a:solidFill>
                        <a:srgbClr val="F05133"/>
                      </a:solidFill>
                      <a:prstDash val="solid"/>
                      <a:round/>
                      <a:headEnd type="none" w="med" len="med"/>
                      <a:tailEnd type="none" w="med" len="med"/>
                    </a:lnT>
                  </a:tcPr>
                </a:tc>
                <a:tc>
                  <a:txBody>
                    <a:bodyPr/>
                    <a:lstStyle/>
                    <a:p>
                      <a:endParaRPr lang="en-US" sz="2400">
                        <a:latin typeface="Tw Cen MT"/>
                        <a:cs typeface="Tw Cen MT"/>
                      </a:endParaRPr>
                    </a:p>
                  </a:txBody>
                  <a:tcPr marL="68580" marR="68580">
                    <a:lnT w="6350" cap="flat" cmpd="sng" algn="ctr">
                      <a:solidFill>
                        <a:srgbClr val="F05133"/>
                      </a:solidFill>
                      <a:prstDash val="solid"/>
                      <a:round/>
                      <a:headEnd type="none" w="med" len="med"/>
                      <a:tailEnd type="none" w="med" len="med"/>
                    </a:lnT>
                  </a:tcPr>
                </a:tc>
                <a:tc>
                  <a:txBody>
                    <a:bodyPr/>
                    <a:lstStyle/>
                    <a:p>
                      <a:endParaRPr lang="en-US" sz="2400">
                        <a:latin typeface="Tw Cen MT"/>
                        <a:cs typeface="Tw Cen MT"/>
                      </a:endParaRPr>
                    </a:p>
                  </a:txBody>
                  <a:tcPr marL="68580" marR="6858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6" y="1358902"/>
            <a:ext cx="8328025" cy="4767263"/>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US" dirty="0"/>
              <a:t>Click to edit Master text styles</a:t>
            </a:r>
          </a:p>
          <a:p>
            <a:pPr lvl="1"/>
            <a:r>
              <a:rPr lang="en-US" dirty="0"/>
              <a:t>Second level</a:t>
            </a:r>
          </a:p>
          <a:p>
            <a:pPr lvl="2"/>
            <a:r>
              <a:rPr lang="en-US" dirty="0"/>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360488"/>
            <a:ext cx="4038600" cy="4525400"/>
          </a:xfrm>
          <a:prstGeom prst="rect">
            <a:avLst/>
          </a:prstGeom>
        </p:spPr>
        <p:txBody>
          <a:bodyPr/>
          <a:lstStyle>
            <a:lvl1pPr marL="0" indent="0">
              <a:buNone/>
              <a:defRPr/>
            </a:lvl1pPr>
          </a:lstStyle>
          <a:p>
            <a:pPr lvl="0"/>
            <a:r>
              <a:rPr lang="en-US" noProof="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60000" y="5939717"/>
            <a:ext cx="8326801" cy="416632"/>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360489"/>
            <a:ext cx="4038600" cy="4525399"/>
          </a:xfrm>
          <a:prstGeom prst="rect">
            <a:avLst/>
          </a:prstGeom>
        </p:spPr>
        <p:txBody>
          <a:bodyPr/>
          <a:lstStyle>
            <a:lvl1pPr marL="0" indent="0">
              <a:buNone/>
              <a:defRPr/>
            </a:lvl1pPr>
          </a:lstStyle>
          <a:p>
            <a:pPr lvl="0"/>
            <a:r>
              <a:rPr lang="en-US" noProof="0"/>
              <a:t>Click icon to add table</a:t>
            </a:r>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60000" y="5939717"/>
            <a:ext cx="8326801" cy="416632"/>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359925"/>
            <a:ext cx="40386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360489"/>
            <a:ext cx="4038600" cy="452539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60000" y="5939717"/>
            <a:ext cx="8326801" cy="416632"/>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359925"/>
            <a:ext cx="4038600" cy="4525963"/>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358902"/>
            <a:ext cx="8426450" cy="4767263"/>
          </a:xfrm>
          <a:prstGeom prst="rect">
            <a:avLst/>
          </a:prstGeom>
        </p:spPr>
        <p:txBody>
          <a:bodyPr anchor="ctr" anchorCtr="1"/>
          <a:lstStyle>
            <a:lvl1pPr marL="0" indent="0" algn="ctr">
              <a:buNone/>
              <a:defRPr baseline="0"/>
            </a:lvl1pPr>
          </a:lstStyle>
          <a:p>
            <a:pPr lvl="0"/>
            <a:r>
              <a:rPr lang="en-US" noProof="0"/>
              <a:t>Click icon to add picture</a:t>
            </a:r>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page with image behi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963C9-FF51-CF4D-9E88-02C8C32ACB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6858000"/>
          </a:xfrm>
          <a:prstGeom prst="rect">
            <a:avLst/>
          </a:prstGeom>
        </p:spPr>
      </p:pic>
      <p:sp>
        <p:nvSpPr>
          <p:cNvPr id="6" name="Title 8">
            <a:extLst>
              <a:ext uri="{FF2B5EF4-FFF2-40B4-BE49-F238E27FC236}">
                <a16:creationId xmlns:a16="http://schemas.microsoft.com/office/drawing/2014/main" id="{99B4AE65-AB8F-7A40-B3AA-946C045BF0F4}"/>
              </a:ext>
            </a:extLst>
          </p:cNvPr>
          <p:cNvSpPr>
            <a:spLocks noGrp="1"/>
          </p:cNvSpPr>
          <p:nvPr>
            <p:ph type="title" hasCustomPrompt="1"/>
          </p:nvPr>
        </p:nvSpPr>
        <p:spPr>
          <a:xfrm>
            <a:off x="358775" y="502708"/>
            <a:ext cx="8430293" cy="708607"/>
          </a:xfrm>
        </p:spPr>
        <p:txBody>
          <a:bodyPr anchor="t"/>
          <a:lstStyle>
            <a:lvl1pPr algn="ctr">
              <a:defRPr sz="3000">
                <a:solidFill>
                  <a:schemeClr val="tx1"/>
                </a:solidFill>
              </a:defRPr>
            </a:lvl1pPr>
          </a:lstStyle>
          <a:p>
            <a:r>
              <a:rPr lang="en-US" dirty="0"/>
              <a:t>Title heading here</a:t>
            </a:r>
          </a:p>
        </p:txBody>
      </p:sp>
      <p:sp>
        <p:nvSpPr>
          <p:cNvPr id="7" name="Text Placeholder 4">
            <a:extLst>
              <a:ext uri="{FF2B5EF4-FFF2-40B4-BE49-F238E27FC236}">
                <a16:creationId xmlns:a16="http://schemas.microsoft.com/office/drawing/2014/main" id="{904E5044-10E7-D441-9645-B4645BB54E40}"/>
              </a:ext>
            </a:extLst>
          </p:cNvPr>
          <p:cNvSpPr>
            <a:spLocks noGrp="1"/>
          </p:cNvSpPr>
          <p:nvPr>
            <p:ph type="body" sz="quarter" idx="13" hasCustomPrompt="1"/>
          </p:nvPr>
        </p:nvSpPr>
        <p:spPr>
          <a:xfrm>
            <a:off x="358775" y="1227642"/>
            <a:ext cx="8430293"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0" name="Picture 9">
            <a:extLst>
              <a:ext uri="{FF2B5EF4-FFF2-40B4-BE49-F238E27FC236}">
                <a16:creationId xmlns:a16="http://schemas.microsoft.com/office/drawing/2014/main" id="{C89C5CBA-1133-EE44-A716-5F16EADFAF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47768" y="1952576"/>
            <a:ext cx="1854200" cy="641350"/>
          </a:xfrm>
          <a:prstGeom prst="rect">
            <a:avLst/>
          </a:prstGeom>
        </p:spPr>
      </p:pic>
    </p:spTree>
    <p:extLst>
      <p:ext uri="{BB962C8B-B14F-4D97-AF65-F5344CB8AC3E}">
        <p14:creationId xmlns:p14="http://schemas.microsoft.com/office/powerpoint/2010/main" val="21688405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5905501"/>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58775" y="1173218"/>
            <a:ext cx="8426450" cy="647183"/>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820400"/>
            <a:ext cx="8426450"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501651"/>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0800" y="5540400"/>
            <a:ext cx="1515237" cy="5207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68580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617082"/>
            <a:ext cx="8407184" cy="708607"/>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2469567"/>
            <a:ext cx="8406302"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0770" y="5540400"/>
            <a:ext cx="1561864" cy="549253"/>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617082"/>
            <a:ext cx="8407184" cy="708607"/>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2469569"/>
            <a:ext cx="8406302"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0800" y="5540400"/>
            <a:ext cx="1515237" cy="5207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4380" y="4178043"/>
            <a:ext cx="1854200" cy="641350"/>
          </a:xfrm>
          <a:prstGeom prst="rect">
            <a:avLst/>
          </a:prstGeom>
        </p:spPr>
      </p:pic>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6858000"/>
          </a:xfrm>
        </p:spPr>
        <p:txBody>
          <a:bodyPr/>
          <a:lstStyle/>
          <a:p>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1999" y="1933333"/>
            <a:ext cx="4213226" cy="1110881"/>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1999" y="3229279"/>
            <a:ext cx="4213226"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199796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theme" Target="../theme/theme2.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501651"/>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6" y="1387445"/>
            <a:ext cx="4589253" cy="3828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latin typeface="Arial" panose="020B0604020202020204" pitchFamily="34" charset="0"/>
                <a:cs typeface="Arial" panose="020B0604020202020204" pitchFamily="34" charset="0"/>
              </a:rPr>
              <a:t>The </a:t>
            </a:r>
            <a:r>
              <a:rPr lang="en-AU" sz="900">
                <a:latin typeface="Arial" panose="020B0604020202020204" pitchFamily="34" charset="0"/>
                <a:cs typeface="Arial" panose="020B0604020202020204" pitchFamily="34" charset="0"/>
              </a:rPr>
              <a:t>University of Sydney</a:t>
            </a:r>
            <a:endParaRPr sz="90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37" r:id="rId1"/>
    <p:sldLayoutId id="2147483751" r:id="rId2"/>
    <p:sldLayoutId id="2147483753" r:id="rId3"/>
    <p:sldLayoutId id="2147483752" r:id="rId4"/>
    <p:sldLayoutId id="2147483754" r:id="rId5"/>
    <p:sldLayoutId id="2147483818" r:id="rId6"/>
    <p:sldLayoutId id="2147483827" r:id="rId7"/>
    <p:sldLayoutId id="2147483837" r:id="rId8"/>
    <p:sldLayoutId id="2147483755" r:id="rId9"/>
    <p:sldLayoutId id="2147483819" r:id="rId10"/>
    <p:sldLayoutId id="2147483821" r:id="rId11"/>
    <p:sldLayoutId id="2147483822" r:id="rId12"/>
    <p:sldLayoutId id="2147483823" r:id="rId13"/>
    <p:sldLayoutId id="2147483824" r:id="rId14"/>
    <p:sldLayoutId id="2147483826" r:id="rId15"/>
    <p:sldLayoutId id="2147483838" r:id="rId16"/>
    <p:sldLayoutId id="2147483839" r:id="rId17"/>
    <p:sldLayoutId id="2147483840" r:id="rId18"/>
    <p:sldLayoutId id="2147483772" r:id="rId19"/>
    <p:sldLayoutId id="2147483820" r:id="rId20"/>
    <p:sldLayoutId id="2147483738" r:id="rId21"/>
    <p:sldLayoutId id="2147483758" r:id="rId22"/>
    <p:sldLayoutId id="2147483756" r:id="rId23"/>
    <p:sldLayoutId id="2147483765" r:id="rId24"/>
    <p:sldLayoutId id="2147483766" r:id="rId25"/>
    <p:sldLayoutId id="2147483761" r:id="rId26"/>
    <p:sldLayoutId id="2147483739" r:id="rId27"/>
    <p:sldLayoutId id="2147483740" r:id="rId28"/>
    <p:sldLayoutId id="2147483767" r:id="rId29"/>
    <p:sldLayoutId id="2147483741" r:id="rId30"/>
    <p:sldLayoutId id="2147483815" r:id="rId31"/>
    <p:sldLayoutId id="2147483743" r:id="rId32"/>
    <p:sldLayoutId id="2147483760" r:id="rId33"/>
    <p:sldLayoutId id="2147483768" r:id="rId34"/>
    <p:sldLayoutId id="2147483744" r:id="rId35"/>
    <p:sldLayoutId id="2147483769" r:id="rId36"/>
    <p:sldLayoutId id="2147483770" r:id="rId37"/>
    <p:sldLayoutId id="2147483776" r:id="rId38"/>
    <p:sldLayoutId id="2147483746" r:id="rId39"/>
    <p:sldLayoutId id="2147483729" r:id="rId40"/>
    <p:sldLayoutId id="2147483730" r:id="rId41"/>
    <p:sldLayoutId id="2147483747" r:id="rId42"/>
    <p:sldLayoutId id="2147483774" r:id="rId43"/>
    <p:sldLayoutId id="2147483775" r:id="rId44"/>
    <p:sldLayoutId id="2147483773" r:id="rId45"/>
    <p:sldLayoutId id="2147483736" r:id="rId46"/>
    <p:sldLayoutId id="2147483748" r:id="rId47"/>
    <p:sldLayoutId id="2147483749" r:id="rId48"/>
    <p:sldLayoutId id="2147483757" r:id="rId49"/>
    <p:sldLayoutId id="2147483841" r:id="rId50"/>
    <p:sldLayoutId id="2147483842" r:id="rId51"/>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 userDrawn="1">
          <p15:clr>
            <a:srgbClr val="F26B43"/>
          </p15:clr>
        </p15:guide>
        <p15:guide id="2" pos="226" userDrawn="1">
          <p15:clr>
            <a:srgbClr val="F26B43"/>
          </p15:clr>
        </p15:guide>
        <p15:guide id="3" pos="5534" userDrawn="1">
          <p15:clr>
            <a:srgbClr val="F26B43"/>
          </p15:clr>
        </p15:guide>
        <p15:guide id="4" orient="horz" pos="40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6356351"/>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a:t>Page </a:t>
            </a:r>
            <a:fld id="{3B11C02F-2186-5E4E-90C0-5210A150EF90}" type="slidenum">
              <a:rPr lang="en-US" sz="675" smtClean="0"/>
              <a:pPr fontAlgn="auto">
                <a:spcBef>
                  <a:spcPts val="0"/>
                </a:spcBef>
                <a:spcAft>
                  <a:spcPts val="0"/>
                </a:spcAft>
                <a:defRPr/>
              </a:pPr>
              <a:t>‹#›</a:t>
            </a:fld>
            <a:endParaRPr lang="en-US" sz="675"/>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6356351"/>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a:latin typeface="Arial" panose="020B0604020202020204" pitchFamily="34" charset="0"/>
                <a:cs typeface="Arial" panose="020B0604020202020204" pitchFamily="34" charset="0"/>
              </a:rPr>
              <a:t>The </a:t>
            </a:r>
            <a:r>
              <a:rPr lang="en-AU" sz="900">
                <a:latin typeface="Arial" panose="020B0604020202020204" pitchFamily="34" charset="0"/>
                <a:cs typeface="Arial" panose="020B0604020202020204" pitchFamily="34" charset="0"/>
              </a:rPr>
              <a:t>University of Sydney</a:t>
            </a:r>
            <a:endParaRPr sz="90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501651"/>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6" y="1387444"/>
            <a:ext cx="4589253" cy="48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829" r:id="rId3"/>
    <p:sldLayoutId id="2147483836" r:id="rId4"/>
    <p:sldLayoutId id="2147483793" r:id="rId5"/>
    <p:sldLayoutId id="2147483817" r:id="rId6"/>
    <p:sldLayoutId id="2147483831" r:id="rId7"/>
    <p:sldLayoutId id="2147483834" r:id="rId8"/>
    <p:sldLayoutId id="2147483835" r:id="rId9"/>
    <p:sldLayoutId id="2147483794" r:id="rId10"/>
    <p:sldLayoutId id="2147483795" r:id="rId11"/>
    <p:sldLayoutId id="2147483796" r:id="rId12"/>
    <p:sldLayoutId id="2147483798" r:id="rId13"/>
    <p:sldLayoutId id="2147483799" r:id="rId14"/>
    <p:sldLayoutId id="2147483800" r:id="rId15"/>
    <p:sldLayoutId id="2147483830" r:id="rId16"/>
    <p:sldLayoutId id="2147483832" r:id="rId17"/>
    <p:sldLayoutId id="2147483833" r:id="rId18"/>
    <p:sldLayoutId id="2147483797" r:id="rId19"/>
    <p:sldLayoutId id="2147483801" r:id="rId20"/>
    <p:sldLayoutId id="2147483814" r:id="rId21"/>
    <p:sldLayoutId id="2147483802" r:id="rId22"/>
    <p:sldLayoutId id="2147483803" r:id="rId23"/>
    <p:sldLayoutId id="2147483804" r:id="rId24"/>
    <p:sldLayoutId id="2147483805" r:id="rId25"/>
    <p:sldLayoutId id="2147483806" r:id="rId26"/>
    <p:sldLayoutId id="2147483807" r:id="rId27"/>
    <p:sldLayoutId id="2147483808" r:id="rId28"/>
    <p:sldLayoutId id="2147483810" r:id="rId29"/>
    <p:sldLayoutId id="2147483811" r:id="rId30"/>
    <p:sldLayoutId id="2147483812" r:id="rId31"/>
    <p:sldLayoutId id="2147483813" r:id="rId32"/>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8.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6.xml"/><Relationship Id="rId1" Type="http://schemas.openxmlformats.org/officeDocument/2006/relationships/slideLayout" Target="../slideLayouts/slideLayout79.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xml"/><Relationship Id="rId1" Type="http://schemas.openxmlformats.org/officeDocument/2006/relationships/slideLayout" Target="../slideLayouts/slideLayout78.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xml"/><Relationship Id="rId1" Type="http://schemas.openxmlformats.org/officeDocument/2006/relationships/slideLayout" Target="../slideLayouts/slideLayout78.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78.xml"/><Relationship Id="rId4" Type="http://schemas.openxmlformats.org/officeDocument/2006/relationships/image" Target="../media/image5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1971-7516-BD63-1723-3E165D365DCC}"/>
              </a:ext>
            </a:extLst>
          </p:cNvPr>
          <p:cNvSpPr>
            <a:spLocks noGrp="1"/>
          </p:cNvSpPr>
          <p:nvPr>
            <p:ph type="title"/>
          </p:nvPr>
        </p:nvSpPr>
        <p:spPr>
          <a:xfrm>
            <a:off x="366942" y="2189485"/>
            <a:ext cx="3948874" cy="1322972"/>
          </a:xfrm>
        </p:spPr>
        <p:txBody>
          <a:bodyPr/>
          <a:lstStyle/>
          <a:p>
            <a:r>
              <a:rPr lang="en-US" sz="2800" dirty="0">
                <a:latin typeface="Tw Cen MT" panose="020B0602020104020603" pitchFamily="34" charset="77"/>
              </a:rPr>
              <a:t>Partial Label Continual Learning</a:t>
            </a:r>
            <a:br>
              <a:rPr lang="en-US" sz="2800" dirty="0">
                <a:latin typeface="Tw Cen MT" panose="020B0602020104020603" pitchFamily="34" charset="77"/>
              </a:rPr>
            </a:br>
            <a:endParaRPr lang="en-US" sz="2800" dirty="0">
              <a:latin typeface="Tw Cen MT" panose="020B0602020104020603" pitchFamily="34" charset="77"/>
            </a:endParaRPr>
          </a:p>
        </p:txBody>
      </p:sp>
      <p:sp>
        <p:nvSpPr>
          <p:cNvPr id="3" name="Text Placeholder 2">
            <a:extLst>
              <a:ext uri="{FF2B5EF4-FFF2-40B4-BE49-F238E27FC236}">
                <a16:creationId xmlns:a16="http://schemas.microsoft.com/office/drawing/2014/main" id="{564BE8A5-9D33-2A43-16D4-B252D6BC543B}"/>
              </a:ext>
            </a:extLst>
          </p:cNvPr>
          <p:cNvSpPr>
            <a:spLocks noGrp="1"/>
          </p:cNvSpPr>
          <p:nvPr>
            <p:ph type="body" sz="quarter" idx="11"/>
          </p:nvPr>
        </p:nvSpPr>
        <p:spPr>
          <a:xfrm>
            <a:off x="366942" y="3512457"/>
            <a:ext cx="3963817" cy="852488"/>
          </a:xfrm>
        </p:spPr>
        <p:txBody>
          <a:bodyPr/>
          <a:lstStyle/>
          <a:p>
            <a:r>
              <a:rPr lang="en-US" sz="1050" dirty="0"/>
              <a:t>Presented by </a:t>
            </a:r>
          </a:p>
          <a:p>
            <a:r>
              <a:rPr lang="en-US" sz="1050" dirty="0"/>
              <a:t>Kevin Zheng</a:t>
            </a:r>
          </a:p>
          <a:p>
            <a:endParaRPr lang="en-US" sz="1050" dirty="0"/>
          </a:p>
          <a:p>
            <a:r>
              <a:rPr lang="en-US" sz="1050" dirty="0"/>
              <a:t>Supervised by </a:t>
            </a:r>
          </a:p>
          <a:p>
            <a:r>
              <a:rPr lang="en-US" sz="1050" dirty="0"/>
              <a:t>Dr. </a:t>
            </a:r>
            <a:r>
              <a:rPr lang="en-US" sz="1050" dirty="0" err="1"/>
              <a:t>Tongliang</a:t>
            </a:r>
            <a:r>
              <a:rPr lang="en-US" sz="1050" dirty="0"/>
              <a:t> Liu</a:t>
            </a:r>
          </a:p>
          <a:p>
            <a:endParaRPr lang="en-US" sz="1050" dirty="0"/>
          </a:p>
          <a:p>
            <a:r>
              <a:rPr lang="en-US" sz="1050" dirty="0"/>
              <a:t>Faculty of Engineering</a:t>
            </a:r>
          </a:p>
        </p:txBody>
      </p:sp>
    </p:spTree>
    <p:extLst>
      <p:ext uri="{BB962C8B-B14F-4D97-AF65-F5344CB8AC3E}">
        <p14:creationId xmlns:p14="http://schemas.microsoft.com/office/powerpoint/2010/main" val="815393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359747-FB2B-6BCA-8497-4B8587C7D45F}"/>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Background – Partial Label Learning</a:t>
            </a:r>
          </a:p>
        </p:txBody>
      </p:sp>
      <p:sp>
        <p:nvSpPr>
          <p:cNvPr id="4" name="TextBox 3">
            <a:extLst>
              <a:ext uri="{FF2B5EF4-FFF2-40B4-BE49-F238E27FC236}">
                <a16:creationId xmlns:a16="http://schemas.microsoft.com/office/drawing/2014/main" id="{851CD0DF-D0A7-D372-5160-46C1870A7C53}"/>
              </a:ext>
            </a:extLst>
          </p:cNvPr>
          <p:cNvSpPr txBox="1"/>
          <p:nvPr/>
        </p:nvSpPr>
        <p:spPr>
          <a:xfrm>
            <a:off x="358775" y="1148834"/>
            <a:ext cx="5359232" cy="461665"/>
          </a:xfrm>
          <a:prstGeom prst="rect">
            <a:avLst/>
          </a:prstGeom>
          <a:noFill/>
        </p:spPr>
        <p:txBody>
          <a:bodyPr wrap="square" rtlCol="0">
            <a:spAutoFit/>
          </a:bodyPr>
          <a:lstStyle/>
          <a:p>
            <a:r>
              <a:rPr lang="en-US" sz="2400"/>
              <a:t>Real work label might be ambiguous</a:t>
            </a:r>
          </a:p>
        </p:txBody>
      </p:sp>
      <p:pic>
        <p:nvPicPr>
          <p:cNvPr id="5" name="Picture 4">
            <a:extLst>
              <a:ext uri="{FF2B5EF4-FFF2-40B4-BE49-F238E27FC236}">
                <a16:creationId xmlns:a16="http://schemas.microsoft.com/office/drawing/2014/main" id="{24D9D191-27C7-0173-A88E-5285DE1E0821}"/>
              </a:ext>
            </a:extLst>
          </p:cNvPr>
          <p:cNvPicPr>
            <a:picLocks noChangeAspect="1"/>
          </p:cNvPicPr>
          <p:nvPr/>
        </p:nvPicPr>
        <p:blipFill>
          <a:blip r:embed="rId3"/>
          <a:stretch>
            <a:fillRect/>
          </a:stretch>
        </p:blipFill>
        <p:spPr>
          <a:xfrm>
            <a:off x="1151242" y="1796017"/>
            <a:ext cx="3160743" cy="1895211"/>
          </a:xfrm>
          <a:prstGeom prst="rect">
            <a:avLst/>
          </a:prstGeom>
        </p:spPr>
      </p:pic>
      <p:pic>
        <p:nvPicPr>
          <p:cNvPr id="6" name="Picture 5">
            <a:extLst>
              <a:ext uri="{FF2B5EF4-FFF2-40B4-BE49-F238E27FC236}">
                <a16:creationId xmlns:a16="http://schemas.microsoft.com/office/drawing/2014/main" id="{223DDF5E-6248-6591-09A0-126B0D803A89}"/>
              </a:ext>
            </a:extLst>
          </p:cNvPr>
          <p:cNvPicPr>
            <a:picLocks noChangeAspect="1"/>
          </p:cNvPicPr>
          <p:nvPr/>
        </p:nvPicPr>
        <p:blipFill>
          <a:blip r:embed="rId4"/>
          <a:stretch>
            <a:fillRect/>
          </a:stretch>
        </p:blipFill>
        <p:spPr>
          <a:xfrm>
            <a:off x="4856613" y="1796017"/>
            <a:ext cx="3160743" cy="1895211"/>
          </a:xfrm>
          <a:prstGeom prst="rect">
            <a:avLst/>
          </a:prstGeom>
        </p:spPr>
      </p:pic>
      <p:pic>
        <p:nvPicPr>
          <p:cNvPr id="8" name="Picture 7">
            <a:extLst>
              <a:ext uri="{FF2B5EF4-FFF2-40B4-BE49-F238E27FC236}">
                <a16:creationId xmlns:a16="http://schemas.microsoft.com/office/drawing/2014/main" id="{15D7237A-D74F-1658-E4D7-BF0D93EFE517}"/>
              </a:ext>
            </a:extLst>
          </p:cNvPr>
          <p:cNvPicPr>
            <a:picLocks noChangeAspect="1"/>
          </p:cNvPicPr>
          <p:nvPr/>
        </p:nvPicPr>
        <p:blipFill>
          <a:blip r:embed="rId5"/>
          <a:stretch>
            <a:fillRect/>
          </a:stretch>
        </p:blipFill>
        <p:spPr>
          <a:xfrm>
            <a:off x="1154683" y="4055112"/>
            <a:ext cx="3157302" cy="2090646"/>
          </a:xfrm>
          <a:prstGeom prst="rect">
            <a:avLst/>
          </a:prstGeom>
        </p:spPr>
      </p:pic>
      <p:pic>
        <p:nvPicPr>
          <p:cNvPr id="9" name="Picture 8">
            <a:extLst>
              <a:ext uri="{FF2B5EF4-FFF2-40B4-BE49-F238E27FC236}">
                <a16:creationId xmlns:a16="http://schemas.microsoft.com/office/drawing/2014/main" id="{58EACF99-AFFC-5426-00F5-B14E14D80DF2}"/>
              </a:ext>
            </a:extLst>
          </p:cNvPr>
          <p:cNvPicPr>
            <a:picLocks noChangeAspect="1"/>
          </p:cNvPicPr>
          <p:nvPr/>
        </p:nvPicPr>
        <p:blipFill rotWithShape="1">
          <a:blip r:embed="rId6"/>
          <a:srcRect l="9194" r="9509"/>
          <a:stretch/>
        </p:blipFill>
        <p:spPr>
          <a:xfrm>
            <a:off x="4856588" y="4055112"/>
            <a:ext cx="3160743" cy="2090646"/>
          </a:xfrm>
          <a:prstGeom prst="rect">
            <a:avLst/>
          </a:prstGeom>
        </p:spPr>
      </p:pic>
      <p:sp>
        <p:nvSpPr>
          <p:cNvPr id="10" name="TextBox 9">
            <a:extLst>
              <a:ext uri="{FF2B5EF4-FFF2-40B4-BE49-F238E27FC236}">
                <a16:creationId xmlns:a16="http://schemas.microsoft.com/office/drawing/2014/main" id="{C37B78B5-E26A-DC19-7909-D31632777D79}"/>
              </a:ext>
            </a:extLst>
          </p:cNvPr>
          <p:cNvSpPr txBox="1"/>
          <p:nvPr/>
        </p:nvSpPr>
        <p:spPr>
          <a:xfrm>
            <a:off x="1151242" y="3738246"/>
            <a:ext cx="3157302" cy="276999"/>
          </a:xfrm>
          <a:prstGeom prst="rect">
            <a:avLst/>
          </a:prstGeom>
          <a:noFill/>
        </p:spPr>
        <p:txBody>
          <a:bodyPr wrap="square" rtlCol="0">
            <a:spAutoFit/>
          </a:bodyPr>
          <a:lstStyle/>
          <a:p>
            <a:pPr algn="ctr"/>
            <a:r>
              <a:rPr lang="en-US" sz="1200"/>
              <a:t>Husky</a:t>
            </a:r>
          </a:p>
        </p:txBody>
      </p:sp>
      <p:sp>
        <p:nvSpPr>
          <p:cNvPr id="11" name="TextBox 10">
            <a:extLst>
              <a:ext uri="{FF2B5EF4-FFF2-40B4-BE49-F238E27FC236}">
                <a16:creationId xmlns:a16="http://schemas.microsoft.com/office/drawing/2014/main" id="{6C1632D7-EBE4-A794-0BB2-67DF8FD0F982}"/>
              </a:ext>
            </a:extLst>
          </p:cNvPr>
          <p:cNvSpPr txBox="1"/>
          <p:nvPr/>
        </p:nvSpPr>
        <p:spPr>
          <a:xfrm>
            <a:off x="4860029" y="3717373"/>
            <a:ext cx="3157302" cy="276999"/>
          </a:xfrm>
          <a:prstGeom prst="rect">
            <a:avLst/>
          </a:prstGeom>
          <a:noFill/>
        </p:spPr>
        <p:txBody>
          <a:bodyPr wrap="square" rtlCol="0">
            <a:spAutoFit/>
          </a:bodyPr>
          <a:lstStyle/>
          <a:p>
            <a:pPr algn="ctr"/>
            <a:r>
              <a:rPr lang="en-US" sz="1200"/>
              <a:t>Malamute</a:t>
            </a:r>
          </a:p>
        </p:txBody>
      </p:sp>
      <p:sp>
        <p:nvSpPr>
          <p:cNvPr id="12" name="TextBox 11">
            <a:extLst>
              <a:ext uri="{FF2B5EF4-FFF2-40B4-BE49-F238E27FC236}">
                <a16:creationId xmlns:a16="http://schemas.microsoft.com/office/drawing/2014/main" id="{473D1364-5A87-AD5D-FD54-27A7B4F650B0}"/>
              </a:ext>
            </a:extLst>
          </p:cNvPr>
          <p:cNvSpPr txBox="1"/>
          <p:nvPr/>
        </p:nvSpPr>
        <p:spPr>
          <a:xfrm>
            <a:off x="1151242" y="6192823"/>
            <a:ext cx="3157302" cy="276999"/>
          </a:xfrm>
          <a:prstGeom prst="rect">
            <a:avLst/>
          </a:prstGeom>
          <a:noFill/>
        </p:spPr>
        <p:txBody>
          <a:bodyPr wrap="square" rtlCol="0">
            <a:spAutoFit/>
          </a:bodyPr>
          <a:lstStyle/>
          <a:p>
            <a:pPr algn="ctr"/>
            <a:r>
              <a:rPr lang="en-US" sz="1200"/>
              <a:t>Inuit dog</a:t>
            </a:r>
          </a:p>
        </p:txBody>
      </p:sp>
      <p:sp>
        <p:nvSpPr>
          <p:cNvPr id="15" name="TextBox 14">
            <a:extLst>
              <a:ext uri="{FF2B5EF4-FFF2-40B4-BE49-F238E27FC236}">
                <a16:creationId xmlns:a16="http://schemas.microsoft.com/office/drawing/2014/main" id="{0E8A7463-F338-2386-0AD4-A088BE9C467D}"/>
              </a:ext>
            </a:extLst>
          </p:cNvPr>
          <p:cNvSpPr txBox="1"/>
          <p:nvPr/>
        </p:nvSpPr>
        <p:spPr>
          <a:xfrm>
            <a:off x="4860029" y="6192822"/>
            <a:ext cx="3157302" cy="276999"/>
          </a:xfrm>
          <a:prstGeom prst="rect">
            <a:avLst/>
          </a:prstGeom>
          <a:noFill/>
        </p:spPr>
        <p:txBody>
          <a:bodyPr wrap="square" rtlCol="0">
            <a:spAutoFit/>
          </a:bodyPr>
          <a:lstStyle/>
          <a:p>
            <a:pPr algn="ctr"/>
            <a:r>
              <a:rPr lang="en-US" sz="1200"/>
              <a:t>Alaska dog</a:t>
            </a:r>
          </a:p>
        </p:txBody>
      </p:sp>
    </p:spTree>
    <p:extLst>
      <p:ext uri="{BB962C8B-B14F-4D97-AF65-F5344CB8AC3E}">
        <p14:creationId xmlns:p14="http://schemas.microsoft.com/office/powerpoint/2010/main" val="1322992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D81F-7DAF-1EA5-D131-664750AD6552}"/>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Aims</a:t>
            </a:r>
          </a:p>
        </p:txBody>
      </p:sp>
      <p:sp>
        <p:nvSpPr>
          <p:cNvPr id="3" name="TextBox 2">
            <a:extLst>
              <a:ext uri="{FF2B5EF4-FFF2-40B4-BE49-F238E27FC236}">
                <a16:creationId xmlns:a16="http://schemas.microsoft.com/office/drawing/2014/main" id="{6EB0B8B5-2EAE-0C46-504D-F61F57CAA373}"/>
              </a:ext>
            </a:extLst>
          </p:cNvPr>
          <p:cNvSpPr txBox="1"/>
          <p:nvPr/>
        </p:nvSpPr>
        <p:spPr>
          <a:xfrm>
            <a:off x="358775" y="1566672"/>
            <a:ext cx="7798157" cy="2308324"/>
          </a:xfrm>
          <a:prstGeom prst="rect">
            <a:avLst/>
          </a:prstGeom>
          <a:noFill/>
        </p:spPr>
        <p:txBody>
          <a:bodyPr wrap="square" rtlCol="0">
            <a:spAutoFit/>
          </a:bodyPr>
          <a:lstStyle/>
          <a:p>
            <a:r>
              <a:rPr lang="en-US" sz="2400" dirty="0"/>
              <a:t>My research aims for higher machine intelligence through non-stationary and never-ending stream data. A more robust continual learning method is proposed by using partial labels of the weakly supervised learning method instead of the traditional fully supervised learning method. </a:t>
            </a:r>
          </a:p>
        </p:txBody>
      </p:sp>
    </p:spTree>
    <p:extLst>
      <p:ext uri="{BB962C8B-B14F-4D97-AF65-F5344CB8AC3E}">
        <p14:creationId xmlns:p14="http://schemas.microsoft.com/office/powerpoint/2010/main" val="821317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A331-5968-9221-6453-0723E319E1D8}"/>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Methods</a:t>
            </a:r>
          </a:p>
        </p:txBody>
      </p:sp>
      <p:sp>
        <p:nvSpPr>
          <p:cNvPr id="5" name="TextBox 4">
            <a:extLst>
              <a:ext uri="{FF2B5EF4-FFF2-40B4-BE49-F238E27FC236}">
                <a16:creationId xmlns:a16="http://schemas.microsoft.com/office/drawing/2014/main" id="{269C4610-44A7-E944-9485-B8AE76A85C19}"/>
              </a:ext>
            </a:extLst>
          </p:cNvPr>
          <p:cNvSpPr txBox="1"/>
          <p:nvPr/>
        </p:nvSpPr>
        <p:spPr>
          <a:xfrm>
            <a:off x="358775" y="1148834"/>
            <a:ext cx="8426450" cy="1200329"/>
          </a:xfrm>
          <a:prstGeom prst="rect">
            <a:avLst/>
          </a:prstGeom>
          <a:noFill/>
        </p:spPr>
        <p:txBody>
          <a:bodyPr wrap="square" rtlCol="0">
            <a:spAutoFit/>
          </a:bodyPr>
          <a:lstStyle/>
          <a:p>
            <a:pPr marL="285750" indent="-285750">
              <a:buFont typeface="Arial" panose="020B0604020202020204" pitchFamily="34" charset="0"/>
              <a:buChar char="•"/>
            </a:pPr>
            <a:r>
              <a:rPr lang="en-US" sz="2400"/>
              <a:t>Continual Learning</a:t>
            </a:r>
          </a:p>
          <a:p>
            <a:pPr marL="742950" lvl="1" indent="-285750">
              <a:buFont typeface="Arial" panose="020B0604020202020204" pitchFamily="34" charset="0"/>
              <a:buChar char="•"/>
            </a:pPr>
            <a:r>
              <a:rPr lang="en-US" sz="2400"/>
              <a:t>Memory-based</a:t>
            </a:r>
          </a:p>
          <a:p>
            <a:pPr marL="742950" lvl="1" indent="-285750">
              <a:buFont typeface="Arial" panose="020B0604020202020204" pitchFamily="34" charset="0"/>
              <a:buChar char="•"/>
            </a:pPr>
            <a:r>
              <a:rPr lang="en-US" sz="2400"/>
              <a:t>Maximally Interfered Retrieval</a:t>
            </a:r>
          </a:p>
        </p:txBody>
      </p:sp>
      <p:pic>
        <p:nvPicPr>
          <p:cNvPr id="7" name="Picture 6" descr="Chart&#10;&#10;Description automatically generated">
            <a:extLst>
              <a:ext uri="{FF2B5EF4-FFF2-40B4-BE49-F238E27FC236}">
                <a16:creationId xmlns:a16="http://schemas.microsoft.com/office/drawing/2014/main" id="{4F5BBB46-21D7-0962-B885-38151AD02636}"/>
              </a:ext>
            </a:extLst>
          </p:cNvPr>
          <p:cNvPicPr>
            <a:picLocks noChangeAspect="1"/>
          </p:cNvPicPr>
          <p:nvPr/>
        </p:nvPicPr>
        <p:blipFill rotWithShape="1">
          <a:blip r:embed="rId3"/>
          <a:srcRect r="15296"/>
          <a:stretch/>
        </p:blipFill>
        <p:spPr>
          <a:xfrm>
            <a:off x="2197436" y="2349163"/>
            <a:ext cx="4749128" cy="3937207"/>
          </a:xfrm>
          <a:prstGeom prst="rect">
            <a:avLst/>
          </a:prstGeom>
        </p:spPr>
      </p:pic>
    </p:spTree>
    <p:extLst>
      <p:ext uri="{BB962C8B-B14F-4D97-AF65-F5344CB8AC3E}">
        <p14:creationId xmlns:p14="http://schemas.microsoft.com/office/powerpoint/2010/main" val="1930673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A331-5968-9221-6453-0723E319E1D8}"/>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Methods</a:t>
            </a:r>
          </a:p>
        </p:txBody>
      </p:sp>
      <p:sp>
        <p:nvSpPr>
          <p:cNvPr id="5" name="TextBox 4">
            <a:extLst>
              <a:ext uri="{FF2B5EF4-FFF2-40B4-BE49-F238E27FC236}">
                <a16:creationId xmlns:a16="http://schemas.microsoft.com/office/drawing/2014/main" id="{269C4610-44A7-E944-9485-B8AE76A85C19}"/>
              </a:ext>
            </a:extLst>
          </p:cNvPr>
          <p:cNvSpPr txBox="1"/>
          <p:nvPr/>
        </p:nvSpPr>
        <p:spPr>
          <a:xfrm>
            <a:off x="358775" y="1148834"/>
            <a:ext cx="842645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Partial label learning</a:t>
            </a:r>
          </a:p>
          <a:p>
            <a:pPr marL="742950" lvl="1" indent="-285750">
              <a:buFont typeface="Arial" panose="020B0604020202020204" pitchFamily="34" charset="0"/>
              <a:buChar char="•"/>
            </a:pPr>
            <a:r>
              <a:rPr lang="en-US" sz="2400" dirty="0"/>
              <a:t>Contrastive Representation Learning</a:t>
            </a:r>
          </a:p>
          <a:p>
            <a:pPr marL="742950" lvl="1" indent="-285750">
              <a:buFont typeface="Arial" panose="020B0604020202020204" pitchFamily="34" charset="0"/>
              <a:buChar char="•"/>
            </a:pPr>
            <a:r>
              <a:rPr lang="en-US" sz="2400" dirty="0"/>
              <a:t>Label Disambiguation</a:t>
            </a:r>
          </a:p>
        </p:txBody>
      </p:sp>
      <p:pic>
        <p:nvPicPr>
          <p:cNvPr id="7" name="Picture 6" descr="A screenshot of a computer&#10;&#10;Description automatically generated with low confidence">
            <a:extLst>
              <a:ext uri="{FF2B5EF4-FFF2-40B4-BE49-F238E27FC236}">
                <a16:creationId xmlns:a16="http://schemas.microsoft.com/office/drawing/2014/main" id="{75B7A982-C034-EC45-2CCC-25F806288A0B}"/>
              </a:ext>
            </a:extLst>
          </p:cNvPr>
          <p:cNvPicPr>
            <a:picLocks noChangeAspect="1"/>
          </p:cNvPicPr>
          <p:nvPr/>
        </p:nvPicPr>
        <p:blipFill rotWithShape="1">
          <a:blip r:embed="rId3"/>
          <a:srcRect l="38644"/>
          <a:stretch/>
        </p:blipFill>
        <p:spPr>
          <a:xfrm>
            <a:off x="687922" y="2349163"/>
            <a:ext cx="7768155" cy="4057693"/>
          </a:xfrm>
          <a:prstGeom prst="rect">
            <a:avLst/>
          </a:prstGeom>
        </p:spPr>
      </p:pic>
    </p:spTree>
    <p:extLst>
      <p:ext uri="{BB962C8B-B14F-4D97-AF65-F5344CB8AC3E}">
        <p14:creationId xmlns:p14="http://schemas.microsoft.com/office/powerpoint/2010/main" val="3537918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A331-5968-9221-6453-0723E319E1D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Methods – Contrastive Learning</a:t>
            </a:r>
          </a:p>
        </p:txBody>
      </p:sp>
      <p:pic>
        <p:nvPicPr>
          <p:cNvPr id="9" name="Picture 8" descr="Graphical user interface&#10;&#10;Description automatically generated">
            <a:extLst>
              <a:ext uri="{FF2B5EF4-FFF2-40B4-BE49-F238E27FC236}">
                <a16:creationId xmlns:a16="http://schemas.microsoft.com/office/drawing/2014/main" id="{A3E662E7-58FD-55B5-DB41-29E11359ABDF}"/>
              </a:ext>
            </a:extLst>
          </p:cNvPr>
          <p:cNvPicPr>
            <a:picLocks noChangeAspect="1"/>
          </p:cNvPicPr>
          <p:nvPr/>
        </p:nvPicPr>
        <p:blipFill rotWithShape="1">
          <a:blip r:embed="rId3"/>
          <a:srcRect l="58824" t="48225" b="19531"/>
          <a:stretch/>
        </p:blipFill>
        <p:spPr>
          <a:xfrm>
            <a:off x="1053042" y="2109651"/>
            <a:ext cx="7037916" cy="3102429"/>
          </a:xfrm>
          <a:prstGeom prst="rect">
            <a:avLst/>
          </a:prstGeom>
        </p:spPr>
      </p:pic>
    </p:spTree>
    <p:extLst>
      <p:ext uri="{BB962C8B-B14F-4D97-AF65-F5344CB8AC3E}">
        <p14:creationId xmlns:p14="http://schemas.microsoft.com/office/powerpoint/2010/main" val="3648304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A331-5968-9221-6453-0723E319E1D8}"/>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Methods</a:t>
            </a:r>
          </a:p>
        </p:txBody>
      </p:sp>
      <p:sp>
        <p:nvSpPr>
          <p:cNvPr id="5" name="TextBox 4">
            <a:extLst>
              <a:ext uri="{FF2B5EF4-FFF2-40B4-BE49-F238E27FC236}">
                <a16:creationId xmlns:a16="http://schemas.microsoft.com/office/drawing/2014/main" id="{269C4610-44A7-E944-9485-B8AE76A85C19}"/>
              </a:ext>
            </a:extLst>
          </p:cNvPr>
          <p:cNvSpPr txBox="1"/>
          <p:nvPr/>
        </p:nvSpPr>
        <p:spPr>
          <a:xfrm>
            <a:off x="358775" y="1148834"/>
            <a:ext cx="842645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Partial label learning</a:t>
            </a:r>
          </a:p>
          <a:p>
            <a:pPr marL="742950" lvl="1" indent="-285750">
              <a:buFont typeface="Arial" panose="020B0604020202020204" pitchFamily="34" charset="0"/>
              <a:buChar char="•"/>
            </a:pPr>
            <a:r>
              <a:rPr lang="en-US" sz="2400" dirty="0"/>
              <a:t>Contrastive Representation Learning</a:t>
            </a:r>
          </a:p>
          <a:p>
            <a:pPr marL="742950" lvl="1" indent="-285750">
              <a:buFont typeface="Arial" panose="020B0604020202020204" pitchFamily="34" charset="0"/>
              <a:buChar char="•"/>
            </a:pPr>
            <a:r>
              <a:rPr lang="en-US" sz="2400" dirty="0"/>
              <a:t>Label Disambiguation</a:t>
            </a:r>
          </a:p>
        </p:txBody>
      </p:sp>
      <p:pic>
        <p:nvPicPr>
          <p:cNvPr id="7" name="Picture 6" descr="A screenshot of a computer&#10;&#10;Description automatically generated with low confidence">
            <a:extLst>
              <a:ext uri="{FF2B5EF4-FFF2-40B4-BE49-F238E27FC236}">
                <a16:creationId xmlns:a16="http://schemas.microsoft.com/office/drawing/2014/main" id="{75B7A982-C034-EC45-2CCC-25F806288A0B}"/>
              </a:ext>
            </a:extLst>
          </p:cNvPr>
          <p:cNvPicPr>
            <a:picLocks noChangeAspect="1"/>
          </p:cNvPicPr>
          <p:nvPr/>
        </p:nvPicPr>
        <p:blipFill rotWithShape="1">
          <a:blip r:embed="rId3"/>
          <a:srcRect l="38644"/>
          <a:stretch/>
        </p:blipFill>
        <p:spPr>
          <a:xfrm>
            <a:off x="687922" y="2349163"/>
            <a:ext cx="7768155" cy="4057693"/>
          </a:xfrm>
          <a:prstGeom prst="rect">
            <a:avLst/>
          </a:prstGeom>
        </p:spPr>
      </p:pic>
    </p:spTree>
    <p:extLst>
      <p:ext uri="{BB962C8B-B14F-4D97-AF65-F5344CB8AC3E}">
        <p14:creationId xmlns:p14="http://schemas.microsoft.com/office/powerpoint/2010/main" val="2231175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7C6D-2795-1753-0259-A8FB7D7BD7EC}"/>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Results</a:t>
            </a:r>
          </a:p>
        </p:txBody>
      </p:sp>
      <p:pic>
        <p:nvPicPr>
          <p:cNvPr id="8" name="Picture 7" descr="Table&#10;&#10;Description automatically generated">
            <a:extLst>
              <a:ext uri="{FF2B5EF4-FFF2-40B4-BE49-F238E27FC236}">
                <a16:creationId xmlns:a16="http://schemas.microsoft.com/office/drawing/2014/main" id="{1772DF71-2473-2CE3-3FDB-79D5BA40E8F8}"/>
              </a:ext>
            </a:extLst>
          </p:cNvPr>
          <p:cNvPicPr>
            <a:picLocks noChangeAspect="1"/>
          </p:cNvPicPr>
          <p:nvPr/>
        </p:nvPicPr>
        <p:blipFill>
          <a:blip r:embed="rId3"/>
          <a:stretch>
            <a:fillRect/>
          </a:stretch>
        </p:blipFill>
        <p:spPr>
          <a:xfrm>
            <a:off x="358775" y="1436217"/>
            <a:ext cx="3879520" cy="3850350"/>
          </a:xfrm>
          <a:prstGeom prst="rect">
            <a:avLst/>
          </a:prstGeom>
        </p:spPr>
      </p:pic>
      <p:pic>
        <p:nvPicPr>
          <p:cNvPr id="10" name="Picture 9" descr="Text&#10;&#10;Description automatically generated">
            <a:extLst>
              <a:ext uri="{FF2B5EF4-FFF2-40B4-BE49-F238E27FC236}">
                <a16:creationId xmlns:a16="http://schemas.microsoft.com/office/drawing/2014/main" id="{17FF9E81-2B73-1043-CF0D-2F3A2AAA27EE}"/>
              </a:ext>
            </a:extLst>
          </p:cNvPr>
          <p:cNvPicPr>
            <a:picLocks noChangeAspect="1"/>
          </p:cNvPicPr>
          <p:nvPr/>
        </p:nvPicPr>
        <p:blipFill>
          <a:blip r:embed="rId4"/>
          <a:stretch>
            <a:fillRect/>
          </a:stretch>
        </p:blipFill>
        <p:spPr>
          <a:xfrm>
            <a:off x="4879432" y="3911339"/>
            <a:ext cx="3162300" cy="1270000"/>
          </a:xfrm>
          <a:prstGeom prst="rect">
            <a:avLst/>
          </a:prstGeom>
        </p:spPr>
      </p:pic>
      <p:pic>
        <p:nvPicPr>
          <p:cNvPr id="12" name="Picture 11" descr="Table&#10;&#10;Description automatically generated">
            <a:extLst>
              <a:ext uri="{FF2B5EF4-FFF2-40B4-BE49-F238E27FC236}">
                <a16:creationId xmlns:a16="http://schemas.microsoft.com/office/drawing/2014/main" id="{6A0A9DEB-744F-97D8-07B0-C5293077949B}"/>
              </a:ext>
            </a:extLst>
          </p:cNvPr>
          <p:cNvPicPr>
            <a:picLocks noChangeAspect="1"/>
          </p:cNvPicPr>
          <p:nvPr/>
        </p:nvPicPr>
        <p:blipFill>
          <a:blip r:embed="rId5"/>
          <a:stretch>
            <a:fillRect/>
          </a:stretch>
        </p:blipFill>
        <p:spPr>
          <a:xfrm>
            <a:off x="4572000" y="1815621"/>
            <a:ext cx="3783072" cy="1030514"/>
          </a:xfrm>
          <a:prstGeom prst="rect">
            <a:avLst/>
          </a:prstGeom>
        </p:spPr>
      </p:pic>
      <p:sp>
        <p:nvSpPr>
          <p:cNvPr id="15" name="Rounded Rectangle 14">
            <a:extLst>
              <a:ext uri="{FF2B5EF4-FFF2-40B4-BE49-F238E27FC236}">
                <a16:creationId xmlns:a16="http://schemas.microsoft.com/office/drawing/2014/main" id="{CC70E096-23C0-5619-C5B4-E492C7686FC3}"/>
              </a:ext>
            </a:extLst>
          </p:cNvPr>
          <p:cNvSpPr/>
          <p:nvPr/>
        </p:nvSpPr>
        <p:spPr>
          <a:xfrm>
            <a:off x="3141616" y="1468323"/>
            <a:ext cx="1096678" cy="383394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Text&#10;&#10;Description automatically generated with low confidence">
            <a:extLst>
              <a:ext uri="{FF2B5EF4-FFF2-40B4-BE49-F238E27FC236}">
                <a16:creationId xmlns:a16="http://schemas.microsoft.com/office/drawing/2014/main" id="{A80FAFD3-68BD-DC99-9970-030605DE8E5E}"/>
              </a:ext>
            </a:extLst>
          </p:cNvPr>
          <p:cNvPicPr>
            <a:picLocks noChangeAspect="1"/>
          </p:cNvPicPr>
          <p:nvPr/>
        </p:nvPicPr>
        <p:blipFill>
          <a:blip r:embed="rId6"/>
          <a:stretch>
            <a:fillRect/>
          </a:stretch>
        </p:blipFill>
        <p:spPr>
          <a:xfrm>
            <a:off x="4879431" y="3225539"/>
            <a:ext cx="3242712" cy="685800"/>
          </a:xfrm>
          <a:prstGeom prst="rect">
            <a:avLst/>
          </a:prstGeom>
        </p:spPr>
      </p:pic>
    </p:spTree>
    <p:extLst>
      <p:ext uri="{BB962C8B-B14F-4D97-AF65-F5344CB8AC3E}">
        <p14:creationId xmlns:p14="http://schemas.microsoft.com/office/powerpoint/2010/main" val="3224429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7BEB57-120D-1C17-E8B4-76E8EE4B805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Discussion &amp; Conclusions</a:t>
            </a:r>
          </a:p>
        </p:txBody>
      </p:sp>
      <p:sp>
        <p:nvSpPr>
          <p:cNvPr id="6" name="TextBox 5">
            <a:extLst>
              <a:ext uri="{FF2B5EF4-FFF2-40B4-BE49-F238E27FC236}">
                <a16:creationId xmlns:a16="http://schemas.microsoft.com/office/drawing/2014/main" id="{051A602B-D427-F00A-05EE-75C51DA95C09}"/>
              </a:ext>
            </a:extLst>
          </p:cNvPr>
          <p:cNvSpPr txBox="1"/>
          <p:nvPr/>
        </p:nvSpPr>
        <p:spPr>
          <a:xfrm>
            <a:off x="358775" y="1423850"/>
            <a:ext cx="6817892" cy="2308324"/>
          </a:xfrm>
          <a:prstGeom prst="rect">
            <a:avLst/>
          </a:prstGeom>
          <a:noFill/>
        </p:spPr>
        <p:txBody>
          <a:bodyPr wrap="none" rtlCol="0">
            <a:spAutoFit/>
          </a:bodyPr>
          <a:lstStyle/>
          <a:p>
            <a:pPr marL="342900" indent="-342900">
              <a:buFont typeface="Arial" panose="020B0604020202020204" pitchFamily="34" charset="0"/>
              <a:buChar char="•"/>
            </a:pPr>
            <a:r>
              <a:rPr lang="en-US" sz="2400" dirty="0"/>
              <a:t>My work</a:t>
            </a:r>
          </a:p>
          <a:p>
            <a:pPr marL="800100" lvl="1" indent="-342900">
              <a:buFont typeface="Arial" panose="020B0604020202020204" pitchFamily="34" charset="0"/>
              <a:buChar char="•"/>
            </a:pPr>
            <a:r>
              <a:rPr lang="en-US" sz="2400" dirty="0"/>
              <a:t>Propose the partial label continual learning</a:t>
            </a:r>
          </a:p>
          <a:p>
            <a:pPr marL="342900" indent="-342900">
              <a:buFont typeface="Arial" panose="020B0604020202020204" pitchFamily="34" charset="0"/>
              <a:buChar char="•"/>
            </a:pPr>
            <a:r>
              <a:rPr lang="en-US" sz="2400" dirty="0"/>
              <a:t>Future work</a:t>
            </a:r>
          </a:p>
          <a:p>
            <a:pPr marL="800100" lvl="1" indent="-342900">
              <a:buFont typeface="Arial" panose="020B0604020202020204" pitchFamily="34" charset="0"/>
              <a:buChar char="•"/>
            </a:pPr>
            <a:r>
              <a:rPr lang="en-US" sz="2400" dirty="0"/>
              <a:t>Optimize the model parameters</a:t>
            </a:r>
          </a:p>
          <a:p>
            <a:pPr marL="800100" lvl="1" indent="-342900">
              <a:buFont typeface="Arial" panose="020B0604020202020204" pitchFamily="34" charset="0"/>
              <a:buChar char="•"/>
            </a:pPr>
            <a:r>
              <a:rPr lang="en-US" sz="2400" dirty="0"/>
              <a:t>Testing new ideas</a:t>
            </a:r>
          </a:p>
          <a:p>
            <a:pPr marL="800100" lvl="1" indent="-342900">
              <a:buFont typeface="Arial" panose="020B0604020202020204" pitchFamily="34" charset="0"/>
              <a:buChar char="•"/>
            </a:pPr>
            <a:r>
              <a:rPr lang="en-US" sz="2400" dirty="0"/>
              <a:t>Extended to other computer vision task</a:t>
            </a:r>
          </a:p>
        </p:txBody>
      </p:sp>
    </p:spTree>
    <p:extLst>
      <p:ext uri="{BB962C8B-B14F-4D97-AF65-F5344CB8AC3E}">
        <p14:creationId xmlns:p14="http://schemas.microsoft.com/office/powerpoint/2010/main" val="3931088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02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0F1447-497C-F940-89C2-19B78856CAFB}"/>
              </a:ext>
            </a:extLst>
          </p:cNvPr>
          <p:cNvSpPr>
            <a:spLocks noGrp="1"/>
          </p:cNvSpPr>
          <p:nvPr>
            <p:ph type="title"/>
          </p:nvPr>
        </p:nvSpPr>
        <p:spPr/>
        <p:txBody>
          <a:bodyPr/>
          <a:lstStyle/>
          <a:p>
            <a:r>
              <a:rPr lang="en-US" dirty="0"/>
              <a:t>Outline</a:t>
            </a:r>
          </a:p>
        </p:txBody>
      </p:sp>
      <p:sp>
        <p:nvSpPr>
          <p:cNvPr id="4" name="TextBox 3">
            <a:extLst>
              <a:ext uri="{FF2B5EF4-FFF2-40B4-BE49-F238E27FC236}">
                <a16:creationId xmlns:a16="http://schemas.microsoft.com/office/drawing/2014/main" id="{30BF2349-29D2-3B57-2940-5592E4F4B84D}"/>
              </a:ext>
            </a:extLst>
          </p:cNvPr>
          <p:cNvSpPr txBox="1"/>
          <p:nvPr/>
        </p:nvSpPr>
        <p:spPr>
          <a:xfrm>
            <a:off x="358774" y="1368761"/>
            <a:ext cx="7893543"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Background</a:t>
            </a:r>
          </a:p>
          <a:p>
            <a:pPr marL="800100" lvl="1" indent="-342900">
              <a:buFont typeface="Arial" panose="020B0604020202020204" pitchFamily="34" charset="0"/>
              <a:buChar char="•"/>
            </a:pPr>
            <a:r>
              <a:rPr lang="en-US" sz="2400" dirty="0"/>
              <a:t>Machine Learning</a:t>
            </a:r>
          </a:p>
          <a:p>
            <a:pPr marL="800100" lvl="1" indent="-342900">
              <a:buFont typeface="Arial" panose="020B0604020202020204" pitchFamily="34" charset="0"/>
              <a:buChar char="•"/>
            </a:pPr>
            <a:r>
              <a:rPr lang="en-US" sz="2400" dirty="0"/>
              <a:t>Continual Learning</a:t>
            </a:r>
          </a:p>
          <a:p>
            <a:pPr marL="800100" lvl="1" indent="-342900">
              <a:buFont typeface="Arial" panose="020B0604020202020204" pitchFamily="34" charset="0"/>
              <a:buChar char="•"/>
            </a:pPr>
            <a:r>
              <a:rPr lang="en-US" sz="2400" dirty="0"/>
              <a:t>Partial Label Learning </a:t>
            </a:r>
          </a:p>
          <a:p>
            <a:pPr marL="342900" indent="-342900">
              <a:buFont typeface="Arial" panose="020B0604020202020204" pitchFamily="34" charset="0"/>
              <a:buChar char="•"/>
            </a:pPr>
            <a:r>
              <a:rPr lang="en-US" sz="2400" dirty="0"/>
              <a:t>Research Question</a:t>
            </a:r>
          </a:p>
          <a:p>
            <a:pPr marL="800100" lvl="1" indent="-342900">
              <a:buFont typeface="Arial" panose="020B0604020202020204" pitchFamily="34" charset="0"/>
              <a:buChar char="•"/>
            </a:pPr>
            <a:r>
              <a:rPr lang="en-US" sz="2400" dirty="0"/>
              <a:t>Aims</a:t>
            </a:r>
          </a:p>
          <a:p>
            <a:pPr marL="800100" lvl="1" indent="-342900">
              <a:buFont typeface="Arial" panose="020B0604020202020204" pitchFamily="34" charset="0"/>
              <a:buChar char="•"/>
            </a:pPr>
            <a:r>
              <a:rPr lang="en-US" sz="2400" dirty="0"/>
              <a:t>Methods</a:t>
            </a:r>
          </a:p>
          <a:p>
            <a:pPr marL="800100" lvl="1" indent="-342900">
              <a:buFont typeface="Arial" panose="020B0604020202020204" pitchFamily="34" charset="0"/>
              <a:buChar char="•"/>
            </a:pPr>
            <a:r>
              <a:rPr lang="en-US" sz="2400" dirty="0"/>
              <a:t>Results</a:t>
            </a:r>
          </a:p>
          <a:p>
            <a:pPr marL="342900" indent="-342900">
              <a:buFont typeface="Arial" panose="020B0604020202020204" pitchFamily="34" charset="0"/>
              <a:buChar char="•"/>
            </a:pPr>
            <a:r>
              <a:rPr lang="en-US" sz="2400" dirty="0"/>
              <a:t>Discussion &amp; Conclusions</a:t>
            </a:r>
          </a:p>
        </p:txBody>
      </p:sp>
    </p:spTree>
    <p:extLst>
      <p:ext uri="{BB962C8B-B14F-4D97-AF65-F5344CB8AC3E}">
        <p14:creationId xmlns:p14="http://schemas.microsoft.com/office/powerpoint/2010/main" val="2319681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2E5D5-4F58-E0A2-52B0-C177EB83287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Background – Machine Learning</a:t>
            </a:r>
          </a:p>
        </p:txBody>
      </p:sp>
      <p:sp>
        <p:nvSpPr>
          <p:cNvPr id="6" name="TextBox 5">
            <a:extLst>
              <a:ext uri="{FF2B5EF4-FFF2-40B4-BE49-F238E27FC236}">
                <a16:creationId xmlns:a16="http://schemas.microsoft.com/office/drawing/2014/main" id="{83B215BA-F76C-6653-706D-CD7E09141C8F}"/>
              </a:ext>
            </a:extLst>
          </p:cNvPr>
          <p:cNvSpPr txBox="1"/>
          <p:nvPr/>
        </p:nvSpPr>
        <p:spPr>
          <a:xfrm>
            <a:off x="797970" y="1207155"/>
            <a:ext cx="7548060" cy="1754326"/>
          </a:xfrm>
          <a:prstGeom prst="rect">
            <a:avLst/>
          </a:prstGeom>
          <a:noFill/>
        </p:spPr>
        <p:txBody>
          <a:bodyPr wrap="square" rtlCol="0">
            <a:spAutoFit/>
          </a:bodyPr>
          <a:lstStyle/>
          <a:p>
            <a:r>
              <a:rPr lang="en-AU" i="1" dirty="0">
                <a:latin typeface="Arial" panose="020B0604020202020204" pitchFamily="34" charset="0"/>
                <a:cs typeface="Arial" panose="020B0604020202020204" pitchFamily="34" charset="0"/>
              </a:rPr>
              <a:t>“A computer program is said to learn from experience E with respect to some class of tasks T and performance measure P, if its performance at tasks in T, as measured by P, improves with experience E”. </a:t>
            </a:r>
          </a:p>
          <a:p>
            <a:endParaRPr lang="en-AU" i="1"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Machine Learning, T. M. Mitchell, McGraw-Hill,1997 </a:t>
            </a:r>
          </a:p>
          <a:p>
            <a:endParaRPr lang="en-AU"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1084574B-E1B1-70ED-E7B0-6624EFD792EC}"/>
              </a:ext>
            </a:extLst>
          </p:cNvPr>
          <p:cNvGrpSpPr/>
          <p:nvPr/>
        </p:nvGrpSpPr>
        <p:grpSpPr>
          <a:xfrm>
            <a:off x="1530868" y="2825173"/>
            <a:ext cx="6082264" cy="3205518"/>
            <a:chOff x="1530868" y="2825173"/>
            <a:chExt cx="6082264" cy="3205518"/>
          </a:xfrm>
        </p:grpSpPr>
        <p:pic>
          <p:nvPicPr>
            <p:cNvPr id="4" name="Content Placeholder 9" descr="Diagram&#10;&#10;Description automatically generated">
              <a:extLst>
                <a:ext uri="{FF2B5EF4-FFF2-40B4-BE49-F238E27FC236}">
                  <a16:creationId xmlns:a16="http://schemas.microsoft.com/office/drawing/2014/main" id="{F20171BF-66E1-607A-DA49-84093B01F32C}"/>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530868" y="2825173"/>
              <a:ext cx="6082264" cy="3205518"/>
            </a:xfrm>
            <a:prstGeom prst="rect">
              <a:avLst/>
            </a:prstGeom>
          </p:spPr>
        </p:pic>
        <p:sp>
          <p:nvSpPr>
            <p:cNvPr id="8" name="TextBox 7">
              <a:extLst>
                <a:ext uri="{FF2B5EF4-FFF2-40B4-BE49-F238E27FC236}">
                  <a16:creationId xmlns:a16="http://schemas.microsoft.com/office/drawing/2014/main" id="{B249BE85-0E17-DECB-369B-2CDF02D7338F}"/>
                </a:ext>
              </a:extLst>
            </p:cNvPr>
            <p:cNvSpPr txBox="1"/>
            <p:nvPr/>
          </p:nvSpPr>
          <p:spPr>
            <a:xfrm>
              <a:off x="1794722" y="5630581"/>
              <a:ext cx="5554555" cy="400110"/>
            </a:xfrm>
            <a:prstGeom prst="rect">
              <a:avLst/>
            </a:prstGeom>
            <a:noFill/>
          </p:spPr>
          <p:txBody>
            <a:bodyPr wrap="square" rtlCol="0">
              <a:spAutoFit/>
            </a:bodyPr>
            <a:lstStyle/>
            <a:p>
              <a:r>
                <a:rPr lang="en-AU" sz="1000" dirty="0">
                  <a:latin typeface="+mn-lt"/>
                </a:rPr>
                <a:t>Mundt et al, “CLEVA-Compass: A Continual Learning Evaluation Assessment Compass to Promote Research Transparency and Comparability”, ICLR 2022 </a:t>
              </a:r>
            </a:p>
          </p:txBody>
        </p:sp>
      </p:grpSp>
    </p:spTree>
    <p:extLst>
      <p:ext uri="{BB962C8B-B14F-4D97-AF65-F5344CB8AC3E}">
        <p14:creationId xmlns:p14="http://schemas.microsoft.com/office/powerpoint/2010/main" val="3229779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70C6145B-E2AD-4D25-CC6B-294997D8003C}"/>
              </a:ext>
            </a:extLst>
          </p:cNvPr>
          <p:cNvSpPr>
            <a:spLocks noGrp="1"/>
          </p:cNvSpPr>
          <p:nvPr>
            <p:ph type="title"/>
          </p:nvPr>
        </p:nvSpPr>
        <p:spPr>
          <a:xfrm>
            <a:off x="358775" y="501651"/>
            <a:ext cx="8426450" cy="647183"/>
          </a:xfrm>
        </p:spPr>
        <p:txBody>
          <a:bodyPr wrap="square" anchor="t">
            <a:normAutofit/>
          </a:bodyPr>
          <a:lstStyle/>
          <a:p>
            <a:r>
              <a:rPr lang="en-US">
                <a:latin typeface="Arial" panose="020B0604020202020204" pitchFamily="34" charset="0"/>
                <a:cs typeface="Arial" panose="020B0604020202020204" pitchFamily="34" charset="0"/>
              </a:rPr>
              <a:t>Computer Vision – Image Classification</a:t>
            </a:r>
          </a:p>
        </p:txBody>
      </p:sp>
      <p:grpSp>
        <p:nvGrpSpPr>
          <p:cNvPr id="12" name="Group 11">
            <a:extLst>
              <a:ext uri="{FF2B5EF4-FFF2-40B4-BE49-F238E27FC236}">
                <a16:creationId xmlns:a16="http://schemas.microsoft.com/office/drawing/2014/main" id="{64AA2F5F-1170-09E1-66BB-353F181995BE}"/>
              </a:ext>
            </a:extLst>
          </p:cNvPr>
          <p:cNvGrpSpPr/>
          <p:nvPr/>
        </p:nvGrpSpPr>
        <p:grpSpPr>
          <a:xfrm>
            <a:off x="358775" y="2047852"/>
            <a:ext cx="4038600" cy="3550218"/>
            <a:chOff x="358775" y="2047852"/>
            <a:chExt cx="4038600" cy="3550218"/>
          </a:xfrm>
        </p:grpSpPr>
        <p:pic>
          <p:nvPicPr>
            <p:cNvPr id="13" name="Picture 12" descr="A picture containing text&#10;&#10;Description automatically generated">
              <a:extLst>
                <a:ext uri="{FF2B5EF4-FFF2-40B4-BE49-F238E27FC236}">
                  <a16:creationId xmlns:a16="http://schemas.microsoft.com/office/drawing/2014/main" id="{A0C749F0-6C1B-37BA-C4EC-238E1BF3639E}"/>
                </a:ext>
              </a:extLst>
            </p:cNvPr>
            <p:cNvPicPr>
              <a:picLocks noChangeAspect="1"/>
            </p:cNvPicPr>
            <p:nvPr/>
          </p:nvPicPr>
          <p:blipFill>
            <a:blip r:embed="rId3"/>
            <a:stretch>
              <a:fillRect/>
            </a:stretch>
          </p:blipFill>
          <p:spPr>
            <a:xfrm>
              <a:off x="358775" y="2047852"/>
              <a:ext cx="4038600" cy="3150108"/>
            </a:xfrm>
            <a:prstGeom prst="rect">
              <a:avLst/>
            </a:prstGeom>
            <a:noFill/>
          </p:spPr>
        </p:pic>
        <p:sp>
          <p:nvSpPr>
            <p:cNvPr id="14" name="TextBox 13">
              <a:extLst>
                <a:ext uri="{FF2B5EF4-FFF2-40B4-BE49-F238E27FC236}">
                  <a16:creationId xmlns:a16="http://schemas.microsoft.com/office/drawing/2014/main" id="{4360F415-B631-E65F-7D13-DDCCED821054}"/>
                </a:ext>
              </a:extLst>
            </p:cNvPr>
            <p:cNvSpPr txBox="1"/>
            <p:nvPr/>
          </p:nvSpPr>
          <p:spPr>
            <a:xfrm>
              <a:off x="358775" y="5197960"/>
              <a:ext cx="4038600" cy="400110"/>
            </a:xfrm>
            <a:prstGeom prst="rect">
              <a:avLst/>
            </a:prstGeom>
            <a:noFill/>
          </p:spPr>
          <p:txBody>
            <a:bodyPr wrap="square" rtlCol="0">
              <a:spAutoFit/>
            </a:bodyPr>
            <a:lstStyle/>
            <a:p>
              <a:r>
                <a:rPr lang="en-AU" sz="1000">
                  <a:latin typeface="+mn-lt"/>
                </a:rPr>
                <a:t>CIFAR-10 and CIFAR-100 Datasets, https://</a:t>
              </a:r>
              <a:r>
                <a:rPr lang="en-AU" sz="1000" err="1">
                  <a:latin typeface="+mn-lt"/>
                </a:rPr>
                <a:t>www.cs.toronto.edu</a:t>
              </a:r>
              <a:r>
                <a:rPr lang="en-AU" sz="1000">
                  <a:latin typeface="+mn-lt"/>
                </a:rPr>
                <a:t>/~</a:t>
              </a:r>
              <a:r>
                <a:rPr lang="en-AU" sz="1000" err="1">
                  <a:latin typeface="+mn-lt"/>
                </a:rPr>
                <a:t>kriz</a:t>
              </a:r>
              <a:r>
                <a:rPr lang="en-AU" sz="1000">
                  <a:latin typeface="+mn-lt"/>
                </a:rPr>
                <a:t>/</a:t>
              </a:r>
              <a:r>
                <a:rPr lang="en-AU" sz="1000" err="1">
                  <a:latin typeface="+mn-lt"/>
                </a:rPr>
                <a:t>cifar.html</a:t>
              </a:r>
              <a:r>
                <a:rPr lang="en-AU" sz="1000">
                  <a:latin typeface="+mn-lt"/>
                </a:rPr>
                <a:t>. </a:t>
              </a:r>
            </a:p>
          </p:txBody>
        </p:sp>
      </p:grpSp>
      <p:grpSp>
        <p:nvGrpSpPr>
          <p:cNvPr id="15" name="Group 14">
            <a:extLst>
              <a:ext uri="{FF2B5EF4-FFF2-40B4-BE49-F238E27FC236}">
                <a16:creationId xmlns:a16="http://schemas.microsoft.com/office/drawing/2014/main" id="{899693F1-247F-A66E-6922-D20A9A075D48}"/>
              </a:ext>
            </a:extLst>
          </p:cNvPr>
          <p:cNvGrpSpPr/>
          <p:nvPr/>
        </p:nvGrpSpPr>
        <p:grpSpPr>
          <a:xfrm>
            <a:off x="4746625" y="2088239"/>
            <a:ext cx="4038602" cy="3509831"/>
            <a:chOff x="4746625" y="2088239"/>
            <a:chExt cx="4038602" cy="3509831"/>
          </a:xfrm>
        </p:grpSpPr>
        <p:pic>
          <p:nvPicPr>
            <p:cNvPr id="16" name="Picture 15">
              <a:extLst>
                <a:ext uri="{FF2B5EF4-FFF2-40B4-BE49-F238E27FC236}">
                  <a16:creationId xmlns:a16="http://schemas.microsoft.com/office/drawing/2014/main" id="{7A3B3FF0-251C-6EF1-689A-806B4D9572BE}"/>
                </a:ext>
              </a:extLst>
            </p:cNvPr>
            <p:cNvPicPr>
              <a:picLocks noChangeAspect="1"/>
            </p:cNvPicPr>
            <p:nvPr/>
          </p:nvPicPr>
          <p:blipFill>
            <a:blip r:embed="rId4"/>
            <a:stretch>
              <a:fillRect/>
            </a:stretch>
          </p:blipFill>
          <p:spPr>
            <a:xfrm>
              <a:off x="4746627" y="2088239"/>
              <a:ext cx="4038600" cy="3069335"/>
            </a:xfrm>
            <a:prstGeom prst="rect">
              <a:avLst/>
            </a:prstGeom>
            <a:noFill/>
          </p:spPr>
        </p:pic>
        <p:sp>
          <p:nvSpPr>
            <p:cNvPr id="17" name="TextBox 16">
              <a:extLst>
                <a:ext uri="{FF2B5EF4-FFF2-40B4-BE49-F238E27FC236}">
                  <a16:creationId xmlns:a16="http://schemas.microsoft.com/office/drawing/2014/main" id="{9CD5705E-9EB2-9681-0E7A-27C8BE834E79}"/>
                </a:ext>
              </a:extLst>
            </p:cNvPr>
            <p:cNvSpPr txBox="1"/>
            <p:nvPr/>
          </p:nvSpPr>
          <p:spPr>
            <a:xfrm>
              <a:off x="4746625" y="5197960"/>
              <a:ext cx="4038600" cy="400110"/>
            </a:xfrm>
            <a:prstGeom prst="rect">
              <a:avLst/>
            </a:prstGeom>
            <a:noFill/>
          </p:spPr>
          <p:txBody>
            <a:bodyPr wrap="square" rtlCol="0">
              <a:spAutoFit/>
            </a:bodyPr>
            <a:lstStyle/>
            <a:p>
              <a:r>
                <a:rPr lang="en-US" sz="1000">
                  <a:latin typeface="+mn-lt"/>
                </a:rPr>
                <a:t>Gao Huang et al. “Densely Connected Convolutional Networks” computer vision and pattern recognition (2016): n. </a:t>
              </a:r>
              <a:r>
                <a:rPr lang="en-US" sz="1000" err="1">
                  <a:latin typeface="+mn-lt"/>
                </a:rPr>
                <a:t>pag</a:t>
              </a:r>
              <a:r>
                <a:rPr lang="en-US" sz="1000">
                  <a:latin typeface="+mn-lt"/>
                </a:rPr>
                <a:t>.</a:t>
              </a:r>
            </a:p>
          </p:txBody>
        </p:sp>
      </p:grpSp>
    </p:spTree>
    <p:extLst>
      <p:ext uri="{BB962C8B-B14F-4D97-AF65-F5344CB8AC3E}">
        <p14:creationId xmlns:p14="http://schemas.microsoft.com/office/powerpoint/2010/main" val="609322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D7DBC9-A18E-1695-8F9E-78F5AB7DBD92}"/>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Computer Vision – Object Detection</a:t>
            </a:r>
          </a:p>
        </p:txBody>
      </p:sp>
      <p:grpSp>
        <p:nvGrpSpPr>
          <p:cNvPr id="7" name="Group 6">
            <a:extLst>
              <a:ext uri="{FF2B5EF4-FFF2-40B4-BE49-F238E27FC236}">
                <a16:creationId xmlns:a16="http://schemas.microsoft.com/office/drawing/2014/main" id="{F426AEF4-C42B-9630-0B10-156B873C72DD}"/>
              </a:ext>
            </a:extLst>
          </p:cNvPr>
          <p:cNvGrpSpPr/>
          <p:nvPr/>
        </p:nvGrpSpPr>
        <p:grpSpPr>
          <a:xfrm>
            <a:off x="367421" y="1594886"/>
            <a:ext cx="8417804" cy="3791338"/>
            <a:chOff x="367421" y="1594886"/>
            <a:chExt cx="8417804" cy="3791338"/>
          </a:xfrm>
        </p:grpSpPr>
        <p:pic>
          <p:nvPicPr>
            <p:cNvPr id="5" name="Picture 4" descr="A picture containing text, different, various, same&#10;&#10;Description automatically generated">
              <a:extLst>
                <a:ext uri="{FF2B5EF4-FFF2-40B4-BE49-F238E27FC236}">
                  <a16:creationId xmlns:a16="http://schemas.microsoft.com/office/drawing/2014/main" id="{2855810A-06B0-79A2-26EE-0C056879E509}"/>
                </a:ext>
              </a:extLst>
            </p:cNvPr>
            <p:cNvPicPr>
              <a:picLocks noChangeAspect="1"/>
            </p:cNvPicPr>
            <p:nvPr/>
          </p:nvPicPr>
          <p:blipFill>
            <a:blip r:embed="rId3"/>
            <a:stretch>
              <a:fillRect/>
            </a:stretch>
          </p:blipFill>
          <p:spPr>
            <a:xfrm>
              <a:off x="367421" y="1594886"/>
              <a:ext cx="8409157" cy="3473675"/>
            </a:xfrm>
            <a:prstGeom prst="rect">
              <a:avLst/>
            </a:prstGeom>
          </p:spPr>
        </p:pic>
        <p:sp>
          <p:nvSpPr>
            <p:cNvPr id="6" name="TextBox 5">
              <a:extLst>
                <a:ext uri="{FF2B5EF4-FFF2-40B4-BE49-F238E27FC236}">
                  <a16:creationId xmlns:a16="http://schemas.microsoft.com/office/drawing/2014/main" id="{F2180A94-0704-EE2E-83AE-8932AF47883E}"/>
                </a:ext>
              </a:extLst>
            </p:cNvPr>
            <p:cNvSpPr txBox="1"/>
            <p:nvPr/>
          </p:nvSpPr>
          <p:spPr>
            <a:xfrm>
              <a:off x="376068" y="5140003"/>
              <a:ext cx="8409157" cy="246221"/>
            </a:xfrm>
            <a:prstGeom prst="rect">
              <a:avLst/>
            </a:prstGeom>
            <a:noFill/>
          </p:spPr>
          <p:txBody>
            <a:bodyPr wrap="square" rtlCol="0">
              <a:spAutoFit/>
            </a:bodyPr>
            <a:lstStyle/>
            <a:p>
              <a:pPr algn="ctr"/>
              <a:r>
                <a:rPr lang="en-US" sz="1000">
                  <a:latin typeface="+mn-lt"/>
                </a:rPr>
                <a:t>Joseph Redmon et al. “You Only Look Once: Unified, Real-Time Object Detection” computer vision and pattern recognition (2016): n. </a:t>
              </a:r>
              <a:r>
                <a:rPr lang="en-US" sz="1000" err="1">
                  <a:latin typeface="+mn-lt"/>
                </a:rPr>
                <a:t>pag</a:t>
              </a:r>
              <a:r>
                <a:rPr lang="en-US" sz="1000">
                  <a:latin typeface="+mn-lt"/>
                </a:rPr>
                <a:t>.</a:t>
              </a:r>
            </a:p>
          </p:txBody>
        </p:sp>
      </p:grpSp>
    </p:spTree>
    <p:extLst>
      <p:ext uri="{BB962C8B-B14F-4D97-AF65-F5344CB8AC3E}">
        <p14:creationId xmlns:p14="http://schemas.microsoft.com/office/powerpoint/2010/main" val="2798821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4BFBC9C-515B-272D-5B05-0A1ECE29EE83}"/>
              </a:ext>
            </a:extLst>
          </p:cNvPr>
          <p:cNvSpPr>
            <a:spLocks noGrp="1"/>
          </p:cNvSpPr>
          <p:nvPr>
            <p:ph type="title"/>
          </p:nvPr>
        </p:nvSpPr>
        <p:spPr>
          <a:xfrm>
            <a:off x="358775" y="501651"/>
            <a:ext cx="8426450" cy="647183"/>
          </a:xfrm>
        </p:spPr>
        <p:txBody>
          <a:bodyPr/>
          <a:lstStyle/>
          <a:p>
            <a:r>
              <a:rPr lang="en-US">
                <a:latin typeface="Arial" panose="020B0604020202020204" pitchFamily="34" charset="0"/>
                <a:cs typeface="Arial" panose="020B0604020202020204" pitchFamily="34" charset="0"/>
              </a:rPr>
              <a:t>Computer Vision – Semantic Segmentation</a:t>
            </a:r>
          </a:p>
        </p:txBody>
      </p:sp>
      <p:grpSp>
        <p:nvGrpSpPr>
          <p:cNvPr id="5" name="Group 4">
            <a:extLst>
              <a:ext uri="{FF2B5EF4-FFF2-40B4-BE49-F238E27FC236}">
                <a16:creationId xmlns:a16="http://schemas.microsoft.com/office/drawing/2014/main" id="{EC7F6B4D-C9D8-1D20-F832-0CDDC3269285}"/>
              </a:ext>
            </a:extLst>
          </p:cNvPr>
          <p:cNvGrpSpPr/>
          <p:nvPr/>
        </p:nvGrpSpPr>
        <p:grpSpPr>
          <a:xfrm>
            <a:off x="448367" y="2091798"/>
            <a:ext cx="8247265" cy="2795533"/>
            <a:chOff x="448367" y="2091798"/>
            <a:chExt cx="8247265" cy="2795533"/>
          </a:xfrm>
        </p:grpSpPr>
        <p:pic>
          <p:nvPicPr>
            <p:cNvPr id="6" name="Picture 5" descr="A group of people dancing&#10;&#10;Description automatically generated with medium confidence">
              <a:extLst>
                <a:ext uri="{FF2B5EF4-FFF2-40B4-BE49-F238E27FC236}">
                  <a16:creationId xmlns:a16="http://schemas.microsoft.com/office/drawing/2014/main" id="{3B0CCA00-E4A6-1D57-88DC-F87EDFE0A2CF}"/>
                </a:ext>
              </a:extLst>
            </p:cNvPr>
            <p:cNvPicPr>
              <a:picLocks noChangeAspect="1"/>
            </p:cNvPicPr>
            <p:nvPr/>
          </p:nvPicPr>
          <p:blipFill>
            <a:blip r:embed="rId3"/>
            <a:stretch>
              <a:fillRect/>
            </a:stretch>
          </p:blipFill>
          <p:spPr>
            <a:xfrm>
              <a:off x="448367" y="2091798"/>
              <a:ext cx="8247265" cy="2353033"/>
            </a:xfrm>
            <a:prstGeom prst="rect">
              <a:avLst/>
            </a:prstGeom>
          </p:spPr>
        </p:pic>
        <p:sp>
          <p:nvSpPr>
            <p:cNvPr id="7" name="TextBox 6">
              <a:extLst>
                <a:ext uri="{FF2B5EF4-FFF2-40B4-BE49-F238E27FC236}">
                  <a16:creationId xmlns:a16="http://schemas.microsoft.com/office/drawing/2014/main" id="{60A89D00-AAC7-0EAA-E4CE-EDA25E39C7CF}"/>
                </a:ext>
              </a:extLst>
            </p:cNvPr>
            <p:cNvSpPr txBox="1"/>
            <p:nvPr/>
          </p:nvSpPr>
          <p:spPr>
            <a:xfrm>
              <a:off x="448367" y="4487221"/>
              <a:ext cx="8247265" cy="400110"/>
            </a:xfrm>
            <a:prstGeom prst="rect">
              <a:avLst/>
            </a:prstGeom>
            <a:noFill/>
          </p:spPr>
          <p:txBody>
            <a:bodyPr wrap="square" rtlCol="0">
              <a:spAutoFit/>
            </a:bodyPr>
            <a:lstStyle/>
            <a:p>
              <a:pPr algn="ctr"/>
              <a:r>
                <a:rPr lang="en-AU" sz="1000">
                  <a:latin typeface="+mn-lt"/>
                </a:rPr>
                <a:t>Sanchez-</a:t>
              </a:r>
              <a:r>
                <a:rPr lang="en-AU" sz="1000" err="1">
                  <a:latin typeface="+mn-lt"/>
                </a:rPr>
                <a:t>Lengeling</a:t>
              </a:r>
              <a:r>
                <a:rPr lang="en-AU" sz="1000">
                  <a:latin typeface="+mn-lt"/>
                </a:rPr>
                <a:t>, Benjamin, et al. “A Gentle Introduction to Graph Neural Networks.” </a:t>
              </a:r>
              <a:r>
                <a:rPr lang="en-AU" sz="1000" err="1">
                  <a:latin typeface="+mn-lt"/>
                </a:rPr>
                <a:t>Distill</a:t>
              </a:r>
              <a:r>
                <a:rPr lang="en-AU" sz="1000">
                  <a:latin typeface="+mn-lt"/>
                </a:rPr>
                <a:t>, 8 Sept. 2021, https://</a:t>
              </a:r>
              <a:r>
                <a:rPr lang="en-AU" sz="1000" err="1">
                  <a:latin typeface="+mn-lt"/>
                </a:rPr>
                <a:t>distill.pub</a:t>
              </a:r>
              <a:r>
                <a:rPr lang="en-AU" sz="1000">
                  <a:latin typeface="+mn-lt"/>
                </a:rPr>
                <a:t>/2021/</a:t>
              </a:r>
              <a:r>
                <a:rPr lang="en-AU" sz="1000" err="1">
                  <a:latin typeface="+mn-lt"/>
                </a:rPr>
                <a:t>gnn</a:t>
              </a:r>
              <a:r>
                <a:rPr lang="en-AU" sz="1000">
                  <a:latin typeface="+mn-lt"/>
                </a:rPr>
                <a:t>-intro/. </a:t>
              </a:r>
            </a:p>
            <a:p>
              <a:pPr algn="ctr"/>
              <a:endParaRPr lang="en-US" sz="1000">
                <a:latin typeface="+mn-lt"/>
              </a:endParaRPr>
            </a:p>
          </p:txBody>
        </p:sp>
      </p:grpSp>
    </p:spTree>
    <p:extLst>
      <p:ext uri="{BB962C8B-B14F-4D97-AF65-F5344CB8AC3E}">
        <p14:creationId xmlns:p14="http://schemas.microsoft.com/office/powerpoint/2010/main" val="2886108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70C6145B-E2AD-4D25-CC6B-294997D8003C}"/>
              </a:ext>
            </a:extLst>
          </p:cNvPr>
          <p:cNvSpPr>
            <a:spLocks noGrp="1"/>
          </p:cNvSpPr>
          <p:nvPr>
            <p:ph type="title"/>
          </p:nvPr>
        </p:nvSpPr>
        <p:spPr>
          <a:xfrm>
            <a:off x="358775" y="501651"/>
            <a:ext cx="8426450" cy="647183"/>
          </a:xfrm>
        </p:spPr>
        <p:txBody>
          <a:bodyPr wrap="square" anchor="t">
            <a:normAutofit/>
          </a:bodyPr>
          <a:lstStyle/>
          <a:p>
            <a:r>
              <a:rPr lang="en-US">
                <a:latin typeface="Arial" panose="020B0604020202020204" pitchFamily="34" charset="0"/>
                <a:cs typeface="Arial" panose="020B0604020202020204" pitchFamily="34" charset="0"/>
              </a:rPr>
              <a:t>Computer Vision – Image Classification</a:t>
            </a:r>
          </a:p>
        </p:txBody>
      </p:sp>
      <p:grpSp>
        <p:nvGrpSpPr>
          <p:cNvPr id="12" name="Group 11">
            <a:extLst>
              <a:ext uri="{FF2B5EF4-FFF2-40B4-BE49-F238E27FC236}">
                <a16:creationId xmlns:a16="http://schemas.microsoft.com/office/drawing/2014/main" id="{64AA2F5F-1170-09E1-66BB-353F181995BE}"/>
              </a:ext>
            </a:extLst>
          </p:cNvPr>
          <p:cNvGrpSpPr/>
          <p:nvPr/>
        </p:nvGrpSpPr>
        <p:grpSpPr>
          <a:xfrm>
            <a:off x="358775" y="2047852"/>
            <a:ext cx="4038600" cy="3550218"/>
            <a:chOff x="358775" y="2047852"/>
            <a:chExt cx="4038600" cy="3550218"/>
          </a:xfrm>
        </p:grpSpPr>
        <p:pic>
          <p:nvPicPr>
            <p:cNvPr id="13" name="Picture 12" descr="A picture containing text&#10;&#10;Description automatically generated">
              <a:extLst>
                <a:ext uri="{FF2B5EF4-FFF2-40B4-BE49-F238E27FC236}">
                  <a16:creationId xmlns:a16="http://schemas.microsoft.com/office/drawing/2014/main" id="{A0C749F0-6C1B-37BA-C4EC-238E1BF3639E}"/>
                </a:ext>
              </a:extLst>
            </p:cNvPr>
            <p:cNvPicPr>
              <a:picLocks noChangeAspect="1"/>
            </p:cNvPicPr>
            <p:nvPr/>
          </p:nvPicPr>
          <p:blipFill>
            <a:blip r:embed="rId3"/>
            <a:stretch>
              <a:fillRect/>
            </a:stretch>
          </p:blipFill>
          <p:spPr>
            <a:xfrm>
              <a:off x="358775" y="2047852"/>
              <a:ext cx="4038600" cy="3150108"/>
            </a:xfrm>
            <a:prstGeom prst="rect">
              <a:avLst/>
            </a:prstGeom>
            <a:noFill/>
          </p:spPr>
        </p:pic>
        <p:sp>
          <p:nvSpPr>
            <p:cNvPr id="14" name="TextBox 13">
              <a:extLst>
                <a:ext uri="{FF2B5EF4-FFF2-40B4-BE49-F238E27FC236}">
                  <a16:creationId xmlns:a16="http://schemas.microsoft.com/office/drawing/2014/main" id="{4360F415-B631-E65F-7D13-DDCCED821054}"/>
                </a:ext>
              </a:extLst>
            </p:cNvPr>
            <p:cNvSpPr txBox="1"/>
            <p:nvPr/>
          </p:nvSpPr>
          <p:spPr>
            <a:xfrm>
              <a:off x="358775" y="5197960"/>
              <a:ext cx="4038600" cy="400110"/>
            </a:xfrm>
            <a:prstGeom prst="rect">
              <a:avLst/>
            </a:prstGeom>
            <a:noFill/>
          </p:spPr>
          <p:txBody>
            <a:bodyPr wrap="square" rtlCol="0">
              <a:spAutoFit/>
            </a:bodyPr>
            <a:lstStyle/>
            <a:p>
              <a:r>
                <a:rPr lang="en-AU" sz="1000">
                  <a:latin typeface="+mn-lt"/>
                </a:rPr>
                <a:t>CIFAR-10 and CIFAR-100 Datasets, https://</a:t>
              </a:r>
              <a:r>
                <a:rPr lang="en-AU" sz="1000" err="1">
                  <a:latin typeface="+mn-lt"/>
                </a:rPr>
                <a:t>www.cs.toronto.edu</a:t>
              </a:r>
              <a:r>
                <a:rPr lang="en-AU" sz="1000">
                  <a:latin typeface="+mn-lt"/>
                </a:rPr>
                <a:t>/~</a:t>
              </a:r>
              <a:r>
                <a:rPr lang="en-AU" sz="1000" err="1">
                  <a:latin typeface="+mn-lt"/>
                </a:rPr>
                <a:t>kriz</a:t>
              </a:r>
              <a:r>
                <a:rPr lang="en-AU" sz="1000">
                  <a:latin typeface="+mn-lt"/>
                </a:rPr>
                <a:t>/</a:t>
              </a:r>
              <a:r>
                <a:rPr lang="en-AU" sz="1000" err="1">
                  <a:latin typeface="+mn-lt"/>
                </a:rPr>
                <a:t>cifar.html</a:t>
              </a:r>
              <a:r>
                <a:rPr lang="en-AU" sz="1000">
                  <a:latin typeface="+mn-lt"/>
                </a:rPr>
                <a:t>. </a:t>
              </a:r>
            </a:p>
          </p:txBody>
        </p:sp>
      </p:grpSp>
      <p:grpSp>
        <p:nvGrpSpPr>
          <p:cNvPr id="15" name="Group 14">
            <a:extLst>
              <a:ext uri="{FF2B5EF4-FFF2-40B4-BE49-F238E27FC236}">
                <a16:creationId xmlns:a16="http://schemas.microsoft.com/office/drawing/2014/main" id="{899693F1-247F-A66E-6922-D20A9A075D48}"/>
              </a:ext>
            </a:extLst>
          </p:cNvPr>
          <p:cNvGrpSpPr/>
          <p:nvPr/>
        </p:nvGrpSpPr>
        <p:grpSpPr>
          <a:xfrm>
            <a:off x="4746625" y="2088239"/>
            <a:ext cx="4038602" cy="3509831"/>
            <a:chOff x="4746625" y="2088239"/>
            <a:chExt cx="4038602" cy="3509831"/>
          </a:xfrm>
        </p:grpSpPr>
        <p:pic>
          <p:nvPicPr>
            <p:cNvPr id="16" name="Picture 15">
              <a:extLst>
                <a:ext uri="{FF2B5EF4-FFF2-40B4-BE49-F238E27FC236}">
                  <a16:creationId xmlns:a16="http://schemas.microsoft.com/office/drawing/2014/main" id="{7A3B3FF0-251C-6EF1-689A-806B4D9572BE}"/>
                </a:ext>
              </a:extLst>
            </p:cNvPr>
            <p:cNvPicPr>
              <a:picLocks noChangeAspect="1"/>
            </p:cNvPicPr>
            <p:nvPr/>
          </p:nvPicPr>
          <p:blipFill>
            <a:blip r:embed="rId4"/>
            <a:stretch>
              <a:fillRect/>
            </a:stretch>
          </p:blipFill>
          <p:spPr>
            <a:xfrm>
              <a:off x="4746627" y="2088239"/>
              <a:ext cx="4038600" cy="3069335"/>
            </a:xfrm>
            <a:prstGeom prst="rect">
              <a:avLst/>
            </a:prstGeom>
            <a:noFill/>
          </p:spPr>
        </p:pic>
        <p:sp>
          <p:nvSpPr>
            <p:cNvPr id="17" name="TextBox 16">
              <a:extLst>
                <a:ext uri="{FF2B5EF4-FFF2-40B4-BE49-F238E27FC236}">
                  <a16:creationId xmlns:a16="http://schemas.microsoft.com/office/drawing/2014/main" id="{9CD5705E-9EB2-9681-0E7A-27C8BE834E79}"/>
                </a:ext>
              </a:extLst>
            </p:cNvPr>
            <p:cNvSpPr txBox="1"/>
            <p:nvPr/>
          </p:nvSpPr>
          <p:spPr>
            <a:xfrm>
              <a:off x="4746625" y="5197960"/>
              <a:ext cx="4038600" cy="400110"/>
            </a:xfrm>
            <a:prstGeom prst="rect">
              <a:avLst/>
            </a:prstGeom>
            <a:noFill/>
          </p:spPr>
          <p:txBody>
            <a:bodyPr wrap="square" rtlCol="0">
              <a:spAutoFit/>
            </a:bodyPr>
            <a:lstStyle/>
            <a:p>
              <a:r>
                <a:rPr lang="en-US" sz="1000">
                  <a:latin typeface="+mn-lt"/>
                </a:rPr>
                <a:t>Gao Huang et al. “Densely Connected Convolutional Networks” computer vision and pattern recognition (2016): n. </a:t>
              </a:r>
              <a:r>
                <a:rPr lang="en-US" sz="1000" err="1">
                  <a:latin typeface="+mn-lt"/>
                </a:rPr>
                <a:t>pag</a:t>
              </a:r>
              <a:r>
                <a:rPr lang="en-US" sz="1000">
                  <a:latin typeface="+mn-lt"/>
                </a:rPr>
                <a:t>.</a:t>
              </a:r>
            </a:p>
          </p:txBody>
        </p:sp>
      </p:grpSp>
    </p:spTree>
    <p:extLst>
      <p:ext uri="{BB962C8B-B14F-4D97-AF65-F5344CB8AC3E}">
        <p14:creationId xmlns:p14="http://schemas.microsoft.com/office/powerpoint/2010/main" val="93069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86642C9-CC59-1F42-C48D-6703682E8D3F}"/>
              </a:ext>
            </a:extLst>
          </p:cNvPr>
          <p:cNvSpPr>
            <a:spLocks noGrp="1"/>
          </p:cNvSpPr>
          <p:nvPr>
            <p:ph type="title"/>
          </p:nvPr>
        </p:nvSpPr>
        <p:spPr>
          <a:xfrm>
            <a:off x="358775" y="501651"/>
            <a:ext cx="8426450" cy="647183"/>
          </a:xfrm>
        </p:spPr>
        <p:txBody>
          <a:bodyPr/>
          <a:lstStyle/>
          <a:p>
            <a:r>
              <a:rPr lang="en-US">
                <a:latin typeface="Arial" panose="020B0604020202020204" pitchFamily="34" charset="0"/>
                <a:cs typeface="Arial" panose="020B0604020202020204" pitchFamily="34" charset="0"/>
              </a:rPr>
              <a:t>Background – Continual Learning</a:t>
            </a:r>
            <a:br>
              <a:rPr lang="en-US">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BCB162C-A140-C5A2-CE8A-7297E266D78C}"/>
              </a:ext>
            </a:extLst>
          </p:cNvPr>
          <p:cNvSpPr txBox="1"/>
          <p:nvPr/>
        </p:nvSpPr>
        <p:spPr>
          <a:xfrm>
            <a:off x="358775" y="1148834"/>
            <a:ext cx="8426450" cy="830997"/>
          </a:xfrm>
          <a:prstGeom prst="rect">
            <a:avLst/>
          </a:prstGeom>
          <a:noFill/>
        </p:spPr>
        <p:txBody>
          <a:bodyPr wrap="square" rtlCol="0">
            <a:spAutoFit/>
          </a:bodyPr>
          <a:lstStyle/>
          <a:p>
            <a:r>
              <a:rPr lang="en-AU" sz="2400">
                <a:latin typeface="Arial" panose="020B0604020202020204" pitchFamily="34" charset="0"/>
                <a:cs typeface="Arial" panose="020B0604020202020204" pitchFamily="34" charset="0"/>
              </a:rPr>
              <a:t>But what if we want to continue learning tasks</a:t>
            </a:r>
            <a:r>
              <a:rPr lang="zh-CN" altLang="en-US" sz="2400">
                <a:latin typeface="Arial" panose="020B0604020202020204" pitchFamily="34" charset="0"/>
                <a:cs typeface="Arial" panose="020B0604020202020204" pitchFamily="34" charset="0"/>
              </a:rPr>
              <a:t> </a:t>
            </a:r>
            <a:r>
              <a:rPr lang="en-US" altLang="zh-CN" sz="2400">
                <a:latin typeface="Arial" panose="020B0604020202020204" pitchFamily="34" charset="0"/>
                <a:cs typeface="Arial" panose="020B0604020202020204" pitchFamily="34" charset="0"/>
              </a:rPr>
              <a:t>or add more categories</a:t>
            </a:r>
            <a:r>
              <a:rPr lang="en-AU" sz="240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3E784DB3-EA5A-6798-191C-6D389CA043B1}"/>
              </a:ext>
            </a:extLst>
          </p:cNvPr>
          <p:cNvGrpSpPr/>
          <p:nvPr/>
        </p:nvGrpSpPr>
        <p:grpSpPr>
          <a:xfrm>
            <a:off x="468312" y="2263218"/>
            <a:ext cx="8207376" cy="1412003"/>
            <a:chOff x="468312" y="2263218"/>
            <a:chExt cx="8207376" cy="1412003"/>
          </a:xfrm>
        </p:grpSpPr>
        <p:pic>
          <p:nvPicPr>
            <p:cNvPr id="6" name="Content Placeholder 4" descr="Diagram&#10;&#10;Description automatically generated with low confidence">
              <a:extLst>
                <a:ext uri="{FF2B5EF4-FFF2-40B4-BE49-F238E27FC236}">
                  <a16:creationId xmlns:a16="http://schemas.microsoft.com/office/drawing/2014/main" id="{026064C5-9039-8221-87CE-BA3A3A5CB867}"/>
                </a:ext>
              </a:extLst>
            </p:cNvPr>
            <p:cNvPicPr>
              <a:picLocks noChangeAspect="1"/>
            </p:cNvPicPr>
            <p:nvPr/>
          </p:nvPicPr>
          <p:blipFill>
            <a:blip r:embed="rId3"/>
            <a:stretch>
              <a:fillRect/>
            </a:stretch>
          </p:blipFill>
          <p:spPr>
            <a:xfrm>
              <a:off x="468312" y="2263218"/>
              <a:ext cx="8207376" cy="1165782"/>
            </a:xfrm>
            <a:prstGeom prst="rect">
              <a:avLst/>
            </a:prstGeom>
          </p:spPr>
        </p:pic>
        <p:sp>
          <p:nvSpPr>
            <p:cNvPr id="8" name="TextBox 7">
              <a:extLst>
                <a:ext uri="{FF2B5EF4-FFF2-40B4-BE49-F238E27FC236}">
                  <a16:creationId xmlns:a16="http://schemas.microsoft.com/office/drawing/2014/main" id="{DCF8BF8A-15C3-7A6B-F90E-FED10E804963}"/>
                </a:ext>
              </a:extLst>
            </p:cNvPr>
            <p:cNvSpPr txBox="1"/>
            <p:nvPr/>
          </p:nvSpPr>
          <p:spPr>
            <a:xfrm>
              <a:off x="468312" y="3429000"/>
              <a:ext cx="8207376" cy="246221"/>
            </a:xfrm>
            <a:prstGeom prst="rect">
              <a:avLst/>
            </a:prstGeom>
            <a:noFill/>
          </p:spPr>
          <p:txBody>
            <a:bodyPr wrap="square" rtlCol="0">
              <a:spAutoFit/>
            </a:bodyPr>
            <a:lstStyle/>
            <a:p>
              <a:pPr algn="ctr"/>
              <a:r>
                <a:rPr lang="en-AU" sz="1000" err="1">
                  <a:latin typeface="+mn-lt"/>
                </a:rPr>
                <a:t>Kudithipudi</a:t>
              </a:r>
              <a:r>
                <a:rPr lang="en-AU" sz="1000">
                  <a:latin typeface="+mn-lt"/>
                </a:rPr>
                <a:t> et al, “Biological underpinnings for lifelong learning machines”, Nature Machine Intelligence (4), 2022 </a:t>
              </a:r>
            </a:p>
          </p:txBody>
        </p:sp>
      </p:grpSp>
      <p:grpSp>
        <p:nvGrpSpPr>
          <p:cNvPr id="11" name="Group 10">
            <a:extLst>
              <a:ext uri="{FF2B5EF4-FFF2-40B4-BE49-F238E27FC236}">
                <a16:creationId xmlns:a16="http://schemas.microsoft.com/office/drawing/2014/main" id="{4F6DD89D-FDE1-D3D2-9F88-6D58FA0FF700}"/>
              </a:ext>
            </a:extLst>
          </p:cNvPr>
          <p:cNvGrpSpPr/>
          <p:nvPr/>
        </p:nvGrpSpPr>
        <p:grpSpPr>
          <a:xfrm>
            <a:off x="1785615" y="3956717"/>
            <a:ext cx="5572770" cy="2171665"/>
            <a:chOff x="1785615" y="3956717"/>
            <a:chExt cx="5572770" cy="2171665"/>
          </a:xfrm>
        </p:grpSpPr>
        <p:pic>
          <p:nvPicPr>
            <p:cNvPr id="7" name="Picture 6" descr="A picture containing bird, outdoor, standing, oscine&#10;&#10;Description automatically generated">
              <a:extLst>
                <a:ext uri="{FF2B5EF4-FFF2-40B4-BE49-F238E27FC236}">
                  <a16:creationId xmlns:a16="http://schemas.microsoft.com/office/drawing/2014/main" id="{3DC84039-BF0E-26A8-DEE5-01CD09C4D2D6}"/>
                </a:ext>
              </a:extLst>
            </p:cNvPr>
            <p:cNvPicPr>
              <a:picLocks noChangeAspect="1"/>
            </p:cNvPicPr>
            <p:nvPr/>
          </p:nvPicPr>
          <p:blipFill>
            <a:blip r:embed="rId4"/>
            <a:stretch>
              <a:fillRect/>
            </a:stretch>
          </p:blipFill>
          <p:spPr>
            <a:xfrm>
              <a:off x="1785615" y="3956717"/>
              <a:ext cx="5572770" cy="1613170"/>
            </a:xfrm>
            <a:prstGeom prst="rect">
              <a:avLst/>
            </a:prstGeom>
          </p:spPr>
        </p:pic>
        <p:sp>
          <p:nvSpPr>
            <p:cNvPr id="10" name="TextBox 9">
              <a:extLst>
                <a:ext uri="{FF2B5EF4-FFF2-40B4-BE49-F238E27FC236}">
                  <a16:creationId xmlns:a16="http://schemas.microsoft.com/office/drawing/2014/main" id="{7C6D0C94-C624-8F6E-9C01-5173C951AED2}"/>
                </a:ext>
              </a:extLst>
            </p:cNvPr>
            <p:cNvSpPr txBox="1"/>
            <p:nvPr/>
          </p:nvSpPr>
          <p:spPr>
            <a:xfrm>
              <a:off x="1785615" y="5574384"/>
              <a:ext cx="5572770" cy="553998"/>
            </a:xfrm>
            <a:prstGeom prst="rect">
              <a:avLst/>
            </a:prstGeom>
            <a:noFill/>
          </p:spPr>
          <p:txBody>
            <a:bodyPr wrap="square" rtlCol="0">
              <a:spAutoFit/>
            </a:bodyPr>
            <a:lstStyle/>
            <a:p>
              <a:r>
                <a:rPr lang="en-AU" sz="1000">
                  <a:latin typeface="+mn-lt"/>
                </a:rPr>
                <a:t>Image examples from CUB200: “black footed albatross”, “rusty blackbird”, “sooty albatross”, and “cardinal”. </a:t>
              </a:r>
              <a:r>
                <a:rPr lang="en-AU" sz="1000" err="1">
                  <a:latin typeface="+mn-lt"/>
                </a:rPr>
                <a:t>Welinder</a:t>
              </a:r>
              <a:r>
                <a:rPr lang="en-AU" sz="1000">
                  <a:latin typeface="+mn-lt"/>
                </a:rPr>
                <a:t> et al, Caltech-UCSD Birds 200, CNS-TR-2010-001, California Institute of Technology, 2010 </a:t>
              </a:r>
            </a:p>
          </p:txBody>
        </p:sp>
      </p:grpSp>
    </p:spTree>
    <p:extLst>
      <p:ext uri="{BB962C8B-B14F-4D97-AF65-F5344CB8AC3E}">
        <p14:creationId xmlns:p14="http://schemas.microsoft.com/office/powerpoint/2010/main" val="3710341661"/>
      </p:ext>
    </p:extLst>
  </p:cSld>
  <p:clrMapOvr>
    <a:masterClrMapping/>
  </p:clrMapOvr>
</p:sld>
</file>

<file path=ppt/theme/theme1.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5040</TotalTime>
  <Words>1877</Words>
  <Application>Microsoft Macintosh PowerPoint</Application>
  <PresentationFormat>On-screen Show (4:3)</PresentationFormat>
  <Paragraphs>99</Paragraphs>
  <Slides>17</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-webkit-standard</vt:lpstr>
      <vt:lpstr>Arial</vt:lpstr>
      <vt:lpstr>Calibri</vt:lpstr>
      <vt:lpstr>Lucida Grande</vt:lpstr>
      <vt:lpstr>Tw Cen MT</vt:lpstr>
      <vt:lpstr>Master 1</vt:lpstr>
      <vt:lpstr>Master 2</vt:lpstr>
      <vt:lpstr>Partial Label Continual Learning </vt:lpstr>
      <vt:lpstr>PowerPoint Presentation</vt:lpstr>
      <vt:lpstr>Outline</vt:lpstr>
      <vt:lpstr>Background – Machine Learning</vt:lpstr>
      <vt:lpstr>Computer Vision – Image Classification</vt:lpstr>
      <vt:lpstr>Computer Vision – Object Detection</vt:lpstr>
      <vt:lpstr>Computer Vision – Semantic Segmentation</vt:lpstr>
      <vt:lpstr>Computer Vision – Image Classification</vt:lpstr>
      <vt:lpstr>Background – Continual Learning </vt:lpstr>
      <vt:lpstr>Background – Partial Label Learning</vt:lpstr>
      <vt:lpstr>Aims</vt:lpstr>
      <vt:lpstr>Methods</vt:lpstr>
      <vt:lpstr>Methods</vt:lpstr>
      <vt:lpstr>Methods – Contrastive Learning</vt:lpstr>
      <vt:lpstr>Methods</vt:lpstr>
      <vt:lpstr>Results</vt:lpstr>
      <vt:lpstr>Discussion &amp;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Evelyn Lloveda</dc:creator>
  <cp:lastModifiedBy>Yuxiang Zheng</cp:lastModifiedBy>
  <cp:revision>232</cp:revision>
  <dcterms:modified xsi:type="dcterms:W3CDTF">2022-10-25T18:03:36Z</dcterms:modified>
</cp:coreProperties>
</file>